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4" r:id="rId1"/>
    <p:sldMasterId id="2147483682" r:id="rId2"/>
    <p:sldMasterId id="2147483706" r:id="rId3"/>
    <p:sldMasterId id="2147483710" r:id="rId4"/>
  </p:sldMasterIdLst>
  <p:notesMasterIdLst>
    <p:notesMasterId r:id="rId12"/>
  </p:notesMasterIdLst>
  <p:handoutMasterIdLst>
    <p:handoutMasterId r:id="rId13"/>
  </p:handoutMasterIdLst>
  <p:sldIdLst>
    <p:sldId id="358" r:id="rId5"/>
    <p:sldId id="576" r:id="rId6"/>
    <p:sldId id="586" r:id="rId7"/>
    <p:sldId id="587" r:id="rId8"/>
    <p:sldId id="589" r:id="rId9"/>
    <p:sldId id="590" r:id="rId10"/>
    <p:sldId id="591" r:id="rId11"/>
  </p:sldIdLst>
  <p:sldSz cx="9144000" cy="5486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Papadopoulos" initials="M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199"/>
    <a:srgbClr val="EDF67C"/>
    <a:srgbClr val="DECBCB"/>
    <a:srgbClr val="EFE7E7"/>
    <a:srgbClr val="6699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52" autoAdjust="0"/>
    <p:restoredTop sz="77908" autoAdjust="0"/>
  </p:normalViewPr>
  <p:slideViewPr>
    <p:cSldViewPr snapToGrid="0" snapToObjects="1">
      <p:cViewPr>
        <p:scale>
          <a:sx n="90" d="100"/>
          <a:sy n="90" d="100"/>
        </p:scale>
        <p:origin x="-2160" y="-1020"/>
      </p:cViewPr>
      <p:guideLst>
        <p:guide orient="horz" pos="1728"/>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2" d="100"/>
          <a:sy n="82" d="100"/>
        </p:scale>
        <p:origin x="-3090" y="-78"/>
      </p:cViewPr>
      <p:guideLst>
        <p:guide orient="horz" pos="2929"/>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7734" cy="464503"/>
          </a:xfrm>
          <a:prstGeom prst="rect">
            <a:avLst/>
          </a:prstGeom>
        </p:spPr>
        <p:txBody>
          <a:bodyPr vert="horz" lIns="91253" tIns="45627" rIns="91253" bIns="45627" rtlCol="0"/>
          <a:lstStyle>
            <a:lvl1pPr algn="l">
              <a:defRPr sz="1100"/>
            </a:lvl1pPr>
          </a:lstStyle>
          <a:p>
            <a:endParaRPr lang="en-US"/>
          </a:p>
        </p:txBody>
      </p:sp>
      <p:sp>
        <p:nvSpPr>
          <p:cNvPr id="3" name="Date Placeholder 2"/>
          <p:cNvSpPr>
            <a:spLocks noGrp="1"/>
          </p:cNvSpPr>
          <p:nvPr>
            <p:ph type="dt" sz="quarter" idx="1"/>
          </p:nvPr>
        </p:nvSpPr>
        <p:spPr>
          <a:xfrm>
            <a:off x="3971082" y="3"/>
            <a:ext cx="3037734" cy="464503"/>
          </a:xfrm>
          <a:prstGeom prst="rect">
            <a:avLst/>
          </a:prstGeom>
        </p:spPr>
        <p:txBody>
          <a:bodyPr vert="horz" lIns="91253" tIns="45627" rIns="91253" bIns="45627" rtlCol="0"/>
          <a:lstStyle>
            <a:lvl1pPr algn="r">
              <a:defRPr sz="1100"/>
            </a:lvl1pPr>
          </a:lstStyle>
          <a:p>
            <a:fld id="{375C47AF-4262-4F9C-BFFD-90630F03CDD5}" type="datetimeFigureOut">
              <a:rPr lang="en-US" smtClean="0"/>
              <a:pPr/>
              <a:t>11/6/2014</a:t>
            </a:fld>
            <a:endParaRPr lang="en-US"/>
          </a:p>
        </p:txBody>
      </p:sp>
      <p:sp>
        <p:nvSpPr>
          <p:cNvPr id="4" name="Footer Placeholder 3"/>
          <p:cNvSpPr>
            <a:spLocks noGrp="1"/>
          </p:cNvSpPr>
          <p:nvPr>
            <p:ph type="ftr" sz="quarter" idx="2"/>
          </p:nvPr>
        </p:nvSpPr>
        <p:spPr>
          <a:xfrm>
            <a:off x="3" y="8830316"/>
            <a:ext cx="3037734" cy="464503"/>
          </a:xfrm>
          <a:prstGeom prst="rect">
            <a:avLst/>
          </a:prstGeom>
        </p:spPr>
        <p:txBody>
          <a:bodyPr vert="horz" lIns="91253" tIns="45627" rIns="91253" bIns="45627" rtlCol="0" anchor="b"/>
          <a:lstStyle>
            <a:lvl1pPr algn="l">
              <a:defRPr sz="1100"/>
            </a:lvl1pPr>
          </a:lstStyle>
          <a:p>
            <a:endParaRPr lang="en-US"/>
          </a:p>
        </p:txBody>
      </p:sp>
      <p:sp>
        <p:nvSpPr>
          <p:cNvPr id="5" name="Slide Number Placeholder 4"/>
          <p:cNvSpPr>
            <a:spLocks noGrp="1"/>
          </p:cNvSpPr>
          <p:nvPr>
            <p:ph type="sldNum" sz="quarter" idx="3"/>
          </p:nvPr>
        </p:nvSpPr>
        <p:spPr>
          <a:xfrm>
            <a:off x="3971082" y="8830316"/>
            <a:ext cx="3037734" cy="464503"/>
          </a:xfrm>
          <a:prstGeom prst="rect">
            <a:avLst/>
          </a:prstGeom>
        </p:spPr>
        <p:txBody>
          <a:bodyPr vert="horz" lIns="91253" tIns="45627" rIns="91253" bIns="45627" rtlCol="0" anchor="b"/>
          <a:lstStyle>
            <a:lvl1pPr algn="r">
              <a:defRPr sz="1100"/>
            </a:lvl1pPr>
          </a:lstStyle>
          <a:p>
            <a:fld id="{71E30019-6012-42F8-BA80-CC5064087F6E}" type="slidenum">
              <a:rPr lang="en-US" smtClean="0"/>
              <a:pPr/>
              <a:t>‹#›</a:t>
            </a:fld>
            <a:endParaRPr lang="en-US"/>
          </a:p>
        </p:txBody>
      </p:sp>
    </p:spTree>
    <p:extLst>
      <p:ext uri="{BB962C8B-B14F-4D97-AF65-F5344CB8AC3E}">
        <p14:creationId xmlns:p14="http://schemas.microsoft.com/office/powerpoint/2010/main" val="956544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3" tIns="46566" rIns="93133" bIns="46566" rtlCol="0"/>
          <a:lstStyle>
            <a:lvl1pPr algn="l">
              <a:defRPr sz="11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33" tIns="46566" rIns="93133" bIns="46566" rtlCol="0"/>
          <a:lstStyle>
            <a:lvl1pPr algn="r">
              <a:defRPr sz="1100"/>
            </a:lvl1pPr>
          </a:lstStyle>
          <a:p>
            <a:fld id="{6A18E423-EB84-4C8B-A24E-EF76C4EF2450}" type="datetimeFigureOut">
              <a:rPr lang="en-US" smtClean="0"/>
              <a:pPr/>
              <a:t>11/6/2014</a:t>
            </a:fld>
            <a:endParaRPr lang="en-US"/>
          </a:p>
        </p:txBody>
      </p:sp>
      <p:sp>
        <p:nvSpPr>
          <p:cNvPr id="4" name="Slide Image Placeholder 3"/>
          <p:cNvSpPr>
            <a:spLocks noGrp="1" noRot="1" noChangeAspect="1"/>
          </p:cNvSpPr>
          <p:nvPr>
            <p:ph type="sldImg" idx="2"/>
          </p:nvPr>
        </p:nvSpPr>
        <p:spPr>
          <a:xfrm>
            <a:off x="600075" y="695325"/>
            <a:ext cx="5810250" cy="3486150"/>
          </a:xfrm>
          <a:prstGeom prst="rect">
            <a:avLst/>
          </a:prstGeom>
          <a:noFill/>
          <a:ln w="12700">
            <a:solidFill>
              <a:prstClr val="black"/>
            </a:solidFill>
          </a:ln>
        </p:spPr>
        <p:txBody>
          <a:bodyPr vert="horz" lIns="93133" tIns="46566" rIns="93133" bIns="46566"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33" tIns="46566" rIns="93133" bIns="4656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33" tIns="46566" rIns="93133" bIns="46566" rtlCol="0" anchor="b"/>
          <a:lstStyle>
            <a:lvl1pPr algn="l">
              <a:defRPr sz="11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33" tIns="46566" rIns="93133" bIns="46566" rtlCol="0" anchor="b"/>
          <a:lstStyle>
            <a:lvl1pPr algn="r">
              <a:defRPr sz="1100"/>
            </a:lvl1pPr>
          </a:lstStyle>
          <a:p>
            <a:fld id="{B93B8FBB-CE5E-4CBC-BA0C-14C5FBD3CBB0}" type="slidenum">
              <a:rPr lang="en-US" smtClean="0"/>
              <a:pPr/>
              <a:t>‹#›</a:t>
            </a:fld>
            <a:endParaRPr lang="en-US"/>
          </a:p>
        </p:txBody>
      </p:sp>
    </p:spTree>
    <p:extLst>
      <p:ext uri="{BB962C8B-B14F-4D97-AF65-F5344CB8AC3E}">
        <p14:creationId xmlns:p14="http://schemas.microsoft.com/office/powerpoint/2010/main" val="364124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695325"/>
            <a:ext cx="58102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3B8FBB-CE5E-4CBC-BA0C-14C5FBD3CBB0}" type="slidenum">
              <a:rPr lang="en-US" smtClean="0"/>
              <a:pPr/>
              <a:t>1</a:t>
            </a:fld>
            <a:endParaRPr lang="en-US"/>
          </a:p>
        </p:txBody>
      </p:sp>
    </p:spTree>
    <p:extLst>
      <p:ext uri="{BB962C8B-B14F-4D97-AF65-F5344CB8AC3E}">
        <p14:creationId xmlns:p14="http://schemas.microsoft.com/office/powerpoint/2010/main" val="39221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695325"/>
            <a:ext cx="5810250" cy="3486150"/>
          </a:xfrm>
        </p:spPr>
      </p:sp>
      <p:sp>
        <p:nvSpPr>
          <p:cNvPr id="3" name="Notes Placeholder 2"/>
          <p:cNvSpPr>
            <a:spLocks noGrp="1"/>
          </p:cNvSpPr>
          <p:nvPr>
            <p:ph type="body" idx="1"/>
          </p:nvPr>
        </p:nvSpPr>
        <p:spPr/>
        <p:txBody>
          <a:bodyPr/>
          <a:lstStyle/>
          <a:p>
            <a:pPr defTabSz="914266">
              <a:defRPr/>
            </a:pPr>
            <a:r>
              <a:rPr lang="en-US" dirty="0" smtClean="0"/>
              <a:t>As part of the ongoing strategic research planning commitments recognized in </a:t>
            </a:r>
            <a:r>
              <a:rPr lang="en-US" dirty="0"/>
              <a:t>York University’s strategic research plan </a:t>
            </a:r>
            <a:r>
              <a:rPr lang="en-US" i="1" dirty="0"/>
              <a:t>Building on Strength</a:t>
            </a:r>
            <a:r>
              <a:rPr lang="en-US" dirty="0"/>
              <a:t>; the broad area of sustainability research is identified in </a:t>
            </a:r>
            <a:r>
              <a:rPr lang="en-US" i="1" dirty="0"/>
              <a:t>Forging a Just and Sustainable World</a:t>
            </a:r>
            <a:r>
              <a:rPr lang="en-US" dirty="0"/>
              <a:t> as one of six major research themes and further identifies </a:t>
            </a:r>
            <a:r>
              <a:rPr lang="en-US" i="1" dirty="0"/>
              <a:t>Public Engagement for a Just and Sustainable World</a:t>
            </a:r>
            <a:r>
              <a:rPr lang="en-US" dirty="0"/>
              <a:t> as one of five compelling areas of opportunity for the development of research at York over the next five years.</a:t>
            </a:r>
          </a:p>
          <a:p>
            <a:r>
              <a:rPr lang="en-US" dirty="0"/>
              <a:t>As such the Vice-President Research &amp; Innovation (VPRI) is eager to support the growth and development of initiatives to enable the recognition of York University as a Canadian leader in sustainability research. </a:t>
            </a:r>
          </a:p>
          <a:p>
            <a:endParaRPr lang="en-US" dirty="0"/>
          </a:p>
        </p:txBody>
      </p:sp>
      <p:sp>
        <p:nvSpPr>
          <p:cNvPr id="4" name="Slide Number Placeholder 3"/>
          <p:cNvSpPr>
            <a:spLocks noGrp="1"/>
          </p:cNvSpPr>
          <p:nvPr>
            <p:ph type="sldNum" sz="quarter" idx="10"/>
          </p:nvPr>
        </p:nvSpPr>
        <p:spPr/>
        <p:txBody>
          <a:bodyPr/>
          <a:lstStyle/>
          <a:p>
            <a:fld id="{B93B8FBB-CE5E-4CBC-BA0C-14C5FBD3CBB0}" type="slidenum">
              <a:rPr lang="en-US" smtClean="0"/>
              <a:pPr/>
              <a:t>2</a:t>
            </a:fld>
            <a:endParaRPr lang="en-US"/>
          </a:p>
        </p:txBody>
      </p:sp>
    </p:spTree>
    <p:extLst>
      <p:ext uri="{BB962C8B-B14F-4D97-AF65-F5344CB8AC3E}">
        <p14:creationId xmlns:p14="http://schemas.microsoft.com/office/powerpoint/2010/main" val="3755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695325"/>
            <a:ext cx="581025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B8FBB-CE5E-4CBC-BA0C-14C5FBD3CBB0}" type="slidenum">
              <a:rPr lang="en-US" smtClean="0"/>
              <a:pPr/>
              <a:t>3</a:t>
            </a:fld>
            <a:endParaRPr lang="en-US"/>
          </a:p>
        </p:txBody>
      </p:sp>
    </p:spTree>
    <p:extLst>
      <p:ext uri="{BB962C8B-B14F-4D97-AF65-F5344CB8AC3E}">
        <p14:creationId xmlns:p14="http://schemas.microsoft.com/office/powerpoint/2010/main" val="2860787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695325"/>
            <a:ext cx="581025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B8FBB-CE5E-4CBC-BA0C-14C5FBD3CBB0}" type="slidenum">
              <a:rPr lang="en-US" smtClean="0"/>
              <a:pPr/>
              <a:t>4</a:t>
            </a:fld>
            <a:endParaRPr lang="en-US"/>
          </a:p>
        </p:txBody>
      </p:sp>
    </p:spTree>
    <p:extLst>
      <p:ext uri="{BB962C8B-B14F-4D97-AF65-F5344CB8AC3E}">
        <p14:creationId xmlns:p14="http://schemas.microsoft.com/office/powerpoint/2010/main" val="2860787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695325"/>
            <a:ext cx="581025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B8FBB-CE5E-4CBC-BA0C-14C5FBD3CBB0}" type="slidenum">
              <a:rPr lang="en-US" smtClean="0"/>
              <a:pPr/>
              <a:t>5</a:t>
            </a:fld>
            <a:endParaRPr lang="en-US"/>
          </a:p>
        </p:txBody>
      </p:sp>
    </p:spTree>
    <p:extLst>
      <p:ext uri="{BB962C8B-B14F-4D97-AF65-F5344CB8AC3E}">
        <p14:creationId xmlns:p14="http://schemas.microsoft.com/office/powerpoint/2010/main" val="2860787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695325"/>
            <a:ext cx="58102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3B8FBB-CE5E-4CBC-BA0C-14C5FBD3CBB0}" type="slidenum">
              <a:rPr lang="en-US" smtClean="0"/>
              <a:pPr/>
              <a:t>6</a:t>
            </a:fld>
            <a:endParaRPr lang="en-US"/>
          </a:p>
        </p:txBody>
      </p:sp>
    </p:spTree>
    <p:extLst>
      <p:ext uri="{BB962C8B-B14F-4D97-AF65-F5344CB8AC3E}">
        <p14:creationId xmlns:p14="http://schemas.microsoft.com/office/powerpoint/2010/main" val="2860787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695325"/>
            <a:ext cx="58102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3B8FBB-CE5E-4CBC-BA0C-14C5FBD3CBB0}" type="slidenum">
              <a:rPr lang="en-US" smtClean="0"/>
              <a:pPr/>
              <a:t>7</a:t>
            </a:fld>
            <a:endParaRPr lang="en-US"/>
          </a:p>
        </p:txBody>
      </p:sp>
    </p:spTree>
    <p:extLst>
      <p:ext uri="{BB962C8B-B14F-4D97-AF65-F5344CB8AC3E}">
        <p14:creationId xmlns:p14="http://schemas.microsoft.com/office/powerpoint/2010/main" val="2860787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ommonsWinter7.tif"/>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2" cy="5486400"/>
          </a:xfrm>
          <a:prstGeom prst="rect">
            <a:avLst/>
          </a:prstGeom>
        </p:spPr>
      </p:pic>
      <p:sp>
        <p:nvSpPr>
          <p:cNvPr id="4" name="Rectangle 3"/>
          <p:cNvSpPr/>
          <p:nvPr userDrawn="1"/>
        </p:nvSpPr>
        <p:spPr>
          <a:xfrm>
            <a:off x="4877550" y="1213707"/>
            <a:ext cx="4266452" cy="1546350"/>
          </a:xfrm>
          <a:prstGeom prst="rect">
            <a:avLst/>
          </a:prstGeom>
          <a:solidFill>
            <a:srgbClr val="C3233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Rectangle 4"/>
          <p:cNvSpPr/>
          <p:nvPr userDrawn="1"/>
        </p:nvSpPr>
        <p:spPr>
          <a:xfrm>
            <a:off x="0" y="4674574"/>
            <a:ext cx="9144000" cy="811829"/>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436" y="0"/>
            <a:ext cx="890098" cy="1035492"/>
          </a:xfrm>
          <a:prstGeom prst="rect">
            <a:avLst/>
          </a:prstGeom>
          <a:solidFill>
            <a:schemeClr val="bg1"/>
          </a:solidFill>
        </p:spPr>
      </p:pic>
      <p:sp>
        <p:nvSpPr>
          <p:cNvPr id="10" name="Title 1"/>
          <p:cNvSpPr>
            <a:spLocks noGrp="1"/>
          </p:cNvSpPr>
          <p:nvPr>
            <p:ph type="ctrTitle"/>
          </p:nvPr>
        </p:nvSpPr>
        <p:spPr>
          <a:xfrm>
            <a:off x="5018909" y="1551805"/>
            <a:ext cx="4011484" cy="838947"/>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bg1"/>
                </a:solidFill>
                <a:latin typeface="+mj-lt"/>
                <a:ea typeface="+mj-ea"/>
                <a:cs typeface="+mj-cs"/>
              </a:defRPr>
            </a:lvl1pPr>
          </a:lstStyle>
          <a:p>
            <a:endParaRPr dirty="0"/>
          </a:p>
        </p:txBody>
      </p:sp>
      <p:sp>
        <p:nvSpPr>
          <p:cNvPr id="11" name="Subtitle 2"/>
          <p:cNvSpPr>
            <a:spLocks noGrp="1"/>
          </p:cNvSpPr>
          <p:nvPr>
            <p:ph type="subTitle" idx="1"/>
          </p:nvPr>
        </p:nvSpPr>
        <p:spPr>
          <a:xfrm>
            <a:off x="5018909" y="2390897"/>
            <a:ext cx="4011484" cy="293466"/>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dirty="0"/>
          </a:p>
        </p:txBody>
      </p:sp>
      <p:sp>
        <p:nvSpPr>
          <p:cNvPr id="12" name="Content Placeholder 5"/>
          <p:cNvSpPr>
            <a:spLocks noGrp="1"/>
          </p:cNvSpPr>
          <p:nvPr>
            <p:ph sz="quarter" idx="10" hasCustomPrompt="1"/>
          </p:nvPr>
        </p:nvSpPr>
        <p:spPr>
          <a:xfrm>
            <a:off x="523436" y="4949178"/>
            <a:ext cx="5232400" cy="335280"/>
          </a:xfrm>
          <a:prstGeom prst="rect">
            <a:avLst/>
          </a:prstGeom>
        </p:spPr>
        <p:txBody>
          <a:bodyPr vert="horz"/>
          <a:lstStyle>
            <a:lvl1pPr marL="0" marR="0" indent="0" algn="l" defTabSz="914400" rtl="0" eaLnBrk="1" fontAlgn="auto" latinLnBrk="0" hangingPunct="1">
              <a:lnSpc>
                <a:spcPct val="100000"/>
              </a:lnSpc>
              <a:spcBef>
                <a:spcPts val="1800"/>
              </a:spcBef>
              <a:spcAft>
                <a:spcPts val="0"/>
              </a:spcAft>
              <a:buClr>
                <a:schemeClr val="accent1"/>
              </a:buClr>
              <a:buSzPct val="100000"/>
              <a:buFont typeface="Wingdings 2" pitchFamily="18" charset="2"/>
              <a:buNone/>
              <a:tabLst/>
              <a:defRPr sz="2000"/>
            </a:lvl1pPr>
          </a:lstStyle>
          <a:p>
            <a:r>
              <a:rPr lang="en-US" sz="1600" dirty="0" smtClean="0"/>
              <a:t>Tuesday, January 2, 2012 — Click to add date</a:t>
            </a:r>
          </a:p>
          <a:p>
            <a:endParaRPr lang="en-US" sz="1600" dirty="0"/>
          </a:p>
        </p:txBody>
      </p:sp>
    </p:spTree>
    <p:extLst>
      <p:ext uri="{BB962C8B-B14F-4D97-AF65-F5344CB8AC3E}">
        <p14:creationId xmlns:p14="http://schemas.microsoft.com/office/powerpoint/2010/main" val="91658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4340"/>
            <a:ext cx="7772400" cy="1176020"/>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108960"/>
            <a:ext cx="6400800" cy="14020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C486F7A-7F7D-44D3-B796-48E75BDD0587}" type="datetimeFigureOut">
              <a:rPr lang="en-CA" smtClean="0">
                <a:solidFill>
                  <a:prstClr val="black">
                    <a:tint val="75000"/>
                  </a:prstClr>
                </a:solidFill>
              </a:rPr>
              <a:pPr/>
              <a:t>06/11/2014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BE02E59-BDF6-43D8-BD05-A80CD7628FD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3212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C486F7A-7F7D-44D3-B796-48E75BDD0587}" type="datetimeFigureOut">
              <a:rPr lang="en-CA" smtClean="0">
                <a:solidFill>
                  <a:prstClr val="black">
                    <a:tint val="75000"/>
                  </a:prstClr>
                </a:solidFill>
              </a:rPr>
              <a:pPr/>
              <a:t>06/11/2014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BE02E59-BDF6-43D8-BD05-A80CD7628FD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92490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25520"/>
            <a:ext cx="7772400" cy="108966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325371"/>
            <a:ext cx="7772400" cy="12001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486F7A-7F7D-44D3-B796-48E75BDD0587}" type="datetimeFigureOut">
              <a:rPr lang="en-CA" smtClean="0">
                <a:solidFill>
                  <a:prstClr val="black">
                    <a:tint val="75000"/>
                  </a:prstClr>
                </a:solidFill>
              </a:rPr>
              <a:pPr/>
              <a:t>06/11/2014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BE02E59-BDF6-43D8-BD05-A80CD7628FD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7103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280161"/>
            <a:ext cx="4038600" cy="36207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280161"/>
            <a:ext cx="4038600" cy="36207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C486F7A-7F7D-44D3-B796-48E75BDD0587}" type="datetimeFigureOut">
              <a:rPr lang="en-CA" smtClean="0">
                <a:solidFill>
                  <a:prstClr val="black">
                    <a:tint val="75000"/>
                  </a:prstClr>
                </a:solidFill>
              </a:rPr>
              <a:pPr/>
              <a:t>06/11/2014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BE02E59-BDF6-43D8-BD05-A80CD7628FD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59399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228090"/>
            <a:ext cx="4040188" cy="5118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39900"/>
            <a:ext cx="4040188" cy="31610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8" y="1228090"/>
            <a:ext cx="4041775" cy="5118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739900"/>
            <a:ext cx="4041775" cy="31610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C486F7A-7F7D-44D3-B796-48E75BDD0587}" type="datetimeFigureOut">
              <a:rPr lang="en-CA" smtClean="0">
                <a:solidFill>
                  <a:prstClr val="black">
                    <a:tint val="75000"/>
                  </a:prstClr>
                </a:solidFill>
              </a:rPr>
              <a:pPr/>
              <a:t>06/11/2014</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BE02E59-BDF6-43D8-BD05-A80CD7628FD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35560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C486F7A-7F7D-44D3-B796-48E75BDD0587}" type="datetimeFigureOut">
              <a:rPr lang="en-CA" smtClean="0">
                <a:solidFill>
                  <a:prstClr val="black">
                    <a:tint val="75000"/>
                  </a:prstClr>
                </a:solidFill>
              </a:rPr>
              <a:pPr/>
              <a:t>06/11/2014</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BE02E59-BDF6-43D8-BD05-A80CD7628FD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22096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86F7A-7F7D-44D3-B796-48E75BDD0587}" type="datetimeFigureOut">
              <a:rPr lang="en-CA" smtClean="0">
                <a:solidFill>
                  <a:prstClr val="black">
                    <a:tint val="75000"/>
                  </a:prstClr>
                </a:solidFill>
              </a:rPr>
              <a:pPr/>
              <a:t>06/11/2014</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BE02E59-BDF6-43D8-BD05-A80CD7628FD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40578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18440"/>
            <a:ext cx="3008313" cy="92964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18441"/>
            <a:ext cx="5111750" cy="46824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3" y="1148081"/>
            <a:ext cx="3008313" cy="375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86F7A-7F7D-44D3-B796-48E75BDD0587}" type="datetimeFigureOut">
              <a:rPr lang="en-CA" smtClean="0">
                <a:solidFill>
                  <a:prstClr val="black">
                    <a:tint val="75000"/>
                  </a:prstClr>
                </a:solidFill>
              </a:rPr>
              <a:pPr/>
              <a:t>06/11/2014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BE02E59-BDF6-43D8-BD05-A80CD7628FD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4816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40480"/>
            <a:ext cx="5486400" cy="45339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90220"/>
            <a:ext cx="5486400" cy="32918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293870"/>
            <a:ext cx="5486400" cy="6438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86F7A-7F7D-44D3-B796-48E75BDD0587}" type="datetimeFigureOut">
              <a:rPr lang="en-CA" smtClean="0">
                <a:solidFill>
                  <a:prstClr val="black">
                    <a:tint val="75000"/>
                  </a:prstClr>
                </a:solidFill>
              </a:rPr>
              <a:pPr/>
              <a:t>06/11/2014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BE02E59-BDF6-43D8-BD05-A80CD7628FD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91020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C486F7A-7F7D-44D3-B796-48E75BDD0587}" type="datetimeFigureOut">
              <a:rPr lang="en-CA" smtClean="0">
                <a:solidFill>
                  <a:prstClr val="black">
                    <a:tint val="75000"/>
                  </a:prstClr>
                </a:solidFill>
              </a:rPr>
              <a:pPr/>
              <a:t>06/11/2014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BE02E59-BDF6-43D8-BD05-A80CD7628FD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6326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1" y="0"/>
            <a:ext cx="314680" cy="5486400"/>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85554" y="219711"/>
            <a:ext cx="8159218" cy="827430"/>
          </a:xfrm>
          <a:prstGeom prst="rect">
            <a:avLst/>
          </a:prstGeom>
        </p:spPr>
        <p:txBody>
          <a:bodyPr/>
          <a:lstStyle>
            <a:lvl1pPr algn="l">
              <a:defRPr sz="4000">
                <a:solidFill>
                  <a:schemeClr val="tx1">
                    <a:lumMod val="65000"/>
                    <a:lumOff val="35000"/>
                  </a:schemeClr>
                </a:solidFill>
              </a:defRPr>
            </a:lvl1pPr>
          </a:lstStyle>
          <a:p>
            <a:endParaRPr lang="en-US" dirty="0"/>
          </a:p>
        </p:txBody>
      </p:sp>
      <p:sp>
        <p:nvSpPr>
          <p:cNvPr id="9" name="Content Placeholder 2"/>
          <p:cNvSpPr>
            <a:spLocks noGrp="1"/>
          </p:cNvSpPr>
          <p:nvPr>
            <p:ph idx="1" hasCustomPrompt="1"/>
          </p:nvPr>
        </p:nvSpPr>
        <p:spPr>
          <a:xfrm>
            <a:off x="685554" y="1047144"/>
            <a:ext cx="8159218" cy="3265653"/>
          </a:xfrm>
          <a:prstGeom prst="rect">
            <a:avLst/>
          </a:prstGeom>
        </p:spPr>
        <p:txBody>
          <a:bodyPr/>
          <a:lstStyle>
            <a:lvl1pPr marL="342900" indent="-342900">
              <a:buClrTx/>
              <a:buFont typeface="Arial"/>
              <a:buChar char="•"/>
              <a:defRPr sz="2400">
                <a:solidFill>
                  <a:schemeClr val="tx1">
                    <a:lumMod val="65000"/>
                    <a:lumOff val="35000"/>
                  </a:schemeClr>
                </a:solidFill>
              </a:defRPr>
            </a:lvl1pPr>
            <a:lvl2pPr marL="800100" indent="-342900">
              <a:buClrTx/>
              <a:buFont typeface="Arial"/>
              <a:buChar char="•"/>
              <a:defRPr sz="2200" baseline="0">
                <a:solidFill>
                  <a:schemeClr val="tx1">
                    <a:lumMod val="65000"/>
                    <a:lumOff val="35000"/>
                  </a:schemeClr>
                </a:solidFill>
              </a:defRPr>
            </a:lvl2pPr>
            <a:lvl3pPr marL="1257300" indent="-342900">
              <a:buClrTx/>
              <a:buFont typeface="Arial"/>
              <a:buChar char="•"/>
              <a:defRPr sz="2000">
                <a:solidFill>
                  <a:schemeClr val="tx1">
                    <a:lumMod val="65000"/>
                    <a:lumOff val="35000"/>
                  </a:schemeClr>
                </a:solidFill>
              </a:defRPr>
            </a:lvl3pPr>
            <a:lvl4pPr marL="1657350" indent="-285750">
              <a:buClrTx/>
              <a:buFont typeface="Arial"/>
              <a:buChar char="•"/>
              <a:defRPr sz="1800">
                <a:solidFill>
                  <a:schemeClr val="tx1">
                    <a:lumMod val="65000"/>
                    <a:lumOff val="35000"/>
                  </a:schemeClr>
                </a:solidFill>
              </a:defRPr>
            </a:lvl4pPr>
            <a:lvl5pPr marL="2114550" indent="-285750">
              <a:buClrTx/>
              <a:buFont typeface="Arial"/>
              <a:buChar char="•"/>
              <a:defRPr sz="1600">
                <a:solidFill>
                  <a:schemeClr val="tx1">
                    <a:lumMod val="65000"/>
                    <a:lumOff val="35000"/>
                  </a:schemeClr>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0430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9712"/>
            <a:ext cx="2057400" cy="468122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19712"/>
            <a:ext cx="6019800" cy="46812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C486F7A-7F7D-44D3-B796-48E75BDD0587}" type="datetimeFigureOut">
              <a:rPr lang="en-CA" smtClean="0">
                <a:solidFill>
                  <a:prstClr val="black">
                    <a:tint val="75000"/>
                  </a:prstClr>
                </a:solidFill>
              </a:rPr>
              <a:pPr/>
              <a:t>06/11/2014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BE02E59-BDF6-43D8-BD05-A80CD7628FD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06865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with Image and Content">
    <p:spTree>
      <p:nvGrpSpPr>
        <p:cNvPr id="1" name=""/>
        <p:cNvGrpSpPr/>
        <p:nvPr/>
      </p:nvGrpSpPr>
      <p:grpSpPr>
        <a:xfrm>
          <a:off x="0" y="0"/>
          <a:ext cx="0" cy="0"/>
          <a:chOff x="0" y="0"/>
          <a:chExt cx="0" cy="0"/>
        </a:xfrm>
      </p:grpSpPr>
      <p:sp>
        <p:nvSpPr>
          <p:cNvPr id="12" name="Rectangle 11"/>
          <p:cNvSpPr/>
          <p:nvPr userDrawn="1"/>
        </p:nvSpPr>
        <p:spPr>
          <a:xfrm>
            <a:off x="13" y="0"/>
            <a:ext cx="314681" cy="5486400"/>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5" name="Title 1"/>
          <p:cNvSpPr>
            <a:spLocks noGrp="1"/>
          </p:cNvSpPr>
          <p:nvPr>
            <p:ph type="title"/>
          </p:nvPr>
        </p:nvSpPr>
        <p:spPr>
          <a:xfrm>
            <a:off x="685554" y="219711"/>
            <a:ext cx="8159218" cy="827430"/>
          </a:xfrm>
          <a:prstGeom prst="rect">
            <a:avLst/>
          </a:prstGeom>
        </p:spPr>
        <p:txBody>
          <a:bodyPr/>
          <a:lstStyle>
            <a:lvl1pPr algn="l">
              <a:defRPr sz="4000">
                <a:solidFill>
                  <a:schemeClr val="tx1">
                    <a:lumMod val="65000"/>
                    <a:lumOff val="35000"/>
                  </a:schemeClr>
                </a:solidFill>
              </a:defRPr>
            </a:lvl1pPr>
          </a:lstStyle>
          <a:p>
            <a:r>
              <a:rPr lang="en-US" smtClean="0"/>
              <a:t>Click to edit Master title style</a:t>
            </a:r>
            <a:endParaRPr lang="en-US" dirty="0"/>
          </a:p>
        </p:txBody>
      </p:sp>
      <p:sp>
        <p:nvSpPr>
          <p:cNvPr id="8" name="Content Placeholder 2"/>
          <p:cNvSpPr>
            <a:spLocks noGrp="1"/>
          </p:cNvSpPr>
          <p:nvPr>
            <p:ph idx="1" hasCustomPrompt="1"/>
          </p:nvPr>
        </p:nvSpPr>
        <p:spPr>
          <a:xfrm>
            <a:off x="685554" y="1047144"/>
            <a:ext cx="8159218" cy="3265653"/>
          </a:xfrm>
          <a:prstGeom prst="rect">
            <a:avLst/>
          </a:prstGeom>
        </p:spPr>
        <p:txBody>
          <a:bodyPr/>
          <a:lstStyle>
            <a:lvl1pPr marL="342900" indent="-342900">
              <a:buClrTx/>
              <a:buFont typeface="Arial"/>
              <a:buChar char="•"/>
              <a:defRPr sz="2400">
                <a:solidFill>
                  <a:schemeClr val="tx1">
                    <a:lumMod val="65000"/>
                    <a:lumOff val="35000"/>
                  </a:schemeClr>
                </a:solidFill>
              </a:defRPr>
            </a:lvl1pPr>
            <a:lvl2pPr marL="800100" indent="-342900">
              <a:buClrTx/>
              <a:buFont typeface="Arial"/>
              <a:buChar char="•"/>
              <a:defRPr sz="2200" baseline="0">
                <a:solidFill>
                  <a:schemeClr val="tx1">
                    <a:lumMod val="65000"/>
                    <a:lumOff val="35000"/>
                  </a:schemeClr>
                </a:solidFill>
              </a:defRPr>
            </a:lvl2pPr>
            <a:lvl3pPr marL="1257300" indent="-342900">
              <a:buClrTx/>
              <a:buFont typeface="Arial"/>
              <a:buChar char="•"/>
              <a:defRPr sz="2000">
                <a:solidFill>
                  <a:schemeClr val="tx1">
                    <a:lumMod val="65000"/>
                    <a:lumOff val="35000"/>
                  </a:schemeClr>
                </a:solidFill>
              </a:defRPr>
            </a:lvl3pPr>
            <a:lvl4pPr marL="1657350" indent="-285750">
              <a:buClrTx/>
              <a:buFont typeface="Arial"/>
              <a:buChar char="•"/>
              <a:defRPr sz="1800">
                <a:solidFill>
                  <a:schemeClr val="tx1">
                    <a:lumMod val="65000"/>
                    <a:lumOff val="35000"/>
                  </a:schemeClr>
                </a:solidFill>
              </a:defRPr>
            </a:lvl4pPr>
            <a:lvl5pPr marL="2114550" indent="-285750">
              <a:buClrTx/>
              <a:buFont typeface="Arial"/>
              <a:buChar char="•"/>
              <a:defRPr sz="1600">
                <a:solidFill>
                  <a:schemeClr val="tx1">
                    <a:lumMod val="65000"/>
                    <a:lumOff val="35000"/>
                  </a:schemeClr>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Rectangle 1"/>
          <p:cNvSpPr/>
          <p:nvPr userDrawn="1"/>
        </p:nvSpPr>
        <p:spPr>
          <a:xfrm>
            <a:off x="7324737" y="4533905"/>
            <a:ext cx="1590675" cy="73342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050" name="Picture 2" descr="C:\Documents and Settings\azomer\Desktop\YorkUThemeHor(cmyk) -- ver 1 [Converte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219950" y="4592938"/>
            <a:ext cx="1543050" cy="48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3050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1" y="0"/>
            <a:ext cx="314680" cy="5486400"/>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a:noFill/>
              </a:ln>
            </a:endParaRPr>
          </a:p>
        </p:txBody>
      </p:sp>
      <p:pic>
        <p:nvPicPr>
          <p:cNvPr id="7" name="Picture 6" descr="A012_C011_0811PC_S000.0000571_11WIDE_LR.tif"/>
          <p:cNvPicPr>
            <a:picLocks noChangeAspect="1"/>
          </p:cNvPicPr>
          <p:nvPr userDrawn="1"/>
        </p:nvPicPr>
        <p:blipFill rotWithShape="1">
          <a:blip r:embed="rId2" cstate="email">
            <a:extLst>
              <a:ext uri="{28A0092B-C50C-407E-A947-70E740481C1C}">
                <a14:useLocalDpi xmlns:a14="http://schemas.microsoft.com/office/drawing/2010/main" val="0"/>
              </a:ext>
            </a:extLst>
          </a:blip>
          <a:srcRect l="17886" r="19860"/>
          <a:stretch/>
        </p:blipFill>
        <p:spPr>
          <a:xfrm>
            <a:off x="685568" y="1160285"/>
            <a:ext cx="2713733" cy="1963833"/>
          </a:xfrm>
          <a:prstGeom prst="rect">
            <a:avLst/>
          </a:prstGeom>
          <a:noFill/>
          <a:ln>
            <a:noFill/>
          </a:ln>
          <a:effectLst>
            <a:reflection stA="38000" endPos="17000" dir="5400000" sy="-100000" algn="bl" rotWithShape="0"/>
          </a:effectLst>
        </p:spPr>
      </p:pic>
      <p:sp>
        <p:nvSpPr>
          <p:cNvPr id="8" name="Title 1"/>
          <p:cNvSpPr>
            <a:spLocks noGrp="1"/>
          </p:cNvSpPr>
          <p:nvPr>
            <p:ph type="title"/>
          </p:nvPr>
        </p:nvSpPr>
        <p:spPr>
          <a:xfrm>
            <a:off x="685554" y="219713"/>
            <a:ext cx="8159218" cy="758964"/>
          </a:xfrm>
          <a:prstGeom prst="rect">
            <a:avLst/>
          </a:prstGeom>
        </p:spPr>
        <p:txBody>
          <a:bodyPr/>
          <a:lstStyle>
            <a:lvl1pPr algn="l">
              <a:defRPr sz="4000">
                <a:solidFill>
                  <a:schemeClr val="tx1">
                    <a:lumMod val="65000"/>
                    <a:lumOff val="35000"/>
                  </a:schemeClr>
                </a:solidFill>
              </a:defRPr>
            </a:lvl1pPr>
          </a:lstStyle>
          <a:p>
            <a:endParaRPr lang="en-US" dirty="0"/>
          </a:p>
        </p:txBody>
      </p:sp>
      <p:sp>
        <p:nvSpPr>
          <p:cNvPr id="9" name="Content Placeholder 2"/>
          <p:cNvSpPr>
            <a:spLocks noGrp="1"/>
          </p:cNvSpPr>
          <p:nvPr>
            <p:ph idx="1" hasCustomPrompt="1"/>
          </p:nvPr>
        </p:nvSpPr>
        <p:spPr>
          <a:xfrm>
            <a:off x="3652764" y="1047144"/>
            <a:ext cx="5192009" cy="3265653"/>
          </a:xfrm>
          <a:prstGeom prst="rect">
            <a:avLst/>
          </a:prstGeom>
        </p:spPr>
        <p:txBody>
          <a:bodyPr/>
          <a:lstStyle>
            <a:lvl1pPr marL="342900" indent="-342900">
              <a:buClrTx/>
              <a:buFont typeface="Arial"/>
              <a:buChar char="•"/>
              <a:defRPr sz="2400">
                <a:solidFill>
                  <a:schemeClr val="tx1">
                    <a:lumMod val="65000"/>
                    <a:lumOff val="35000"/>
                  </a:schemeClr>
                </a:solidFill>
              </a:defRPr>
            </a:lvl1pPr>
            <a:lvl2pPr marL="800100" indent="-342900">
              <a:buClrTx/>
              <a:buFont typeface="Arial"/>
              <a:buChar char="•"/>
              <a:defRPr sz="2200">
                <a:solidFill>
                  <a:schemeClr val="tx1">
                    <a:lumMod val="65000"/>
                    <a:lumOff val="35000"/>
                  </a:schemeClr>
                </a:solidFill>
              </a:defRPr>
            </a:lvl2pPr>
            <a:lvl3pPr marL="1257300" indent="-342900">
              <a:buClrTx/>
              <a:buFont typeface="Arial"/>
              <a:buChar char="•"/>
              <a:defRPr sz="2000">
                <a:solidFill>
                  <a:schemeClr val="tx1">
                    <a:lumMod val="65000"/>
                    <a:lumOff val="35000"/>
                  </a:schemeClr>
                </a:solidFill>
              </a:defRPr>
            </a:lvl3pPr>
            <a:lvl4pPr marL="1657350" indent="-285750">
              <a:buClrTx/>
              <a:buFont typeface="Arial"/>
              <a:buChar char="•"/>
              <a:defRPr sz="1800">
                <a:solidFill>
                  <a:schemeClr val="tx1">
                    <a:lumMod val="65000"/>
                    <a:lumOff val="35000"/>
                  </a:schemeClr>
                </a:solidFill>
              </a:defRPr>
            </a:lvl4pPr>
            <a:lvl5pPr marL="2114550" indent="-285750">
              <a:buClrTx/>
              <a:buFont typeface="Arial"/>
              <a:buChar char="•"/>
              <a:defRPr sz="1600">
                <a:solidFill>
                  <a:schemeClr val="tx1">
                    <a:lumMod val="65000"/>
                    <a:lumOff val="35000"/>
                  </a:schemeClr>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5713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VariAngle.eps"/>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486400"/>
          </a:xfrm>
          <a:prstGeom prst="rect">
            <a:avLst/>
          </a:prstGeom>
        </p:spPr>
      </p:pic>
      <p:sp>
        <p:nvSpPr>
          <p:cNvPr id="16" name="Rectangle 15"/>
          <p:cNvSpPr/>
          <p:nvPr userDrawn="1"/>
        </p:nvSpPr>
        <p:spPr>
          <a:xfrm>
            <a:off x="4877550" y="1213707"/>
            <a:ext cx="4266452" cy="1546350"/>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0" y="4674574"/>
            <a:ext cx="9144000" cy="811829"/>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436" y="0"/>
            <a:ext cx="890098" cy="1035492"/>
          </a:xfrm>
          <a:prstGeom prst="rect">
            <a:avLst/>
          </a:prstGeom>
          <a:solidFill>
            <a:schemeClr val="bg1"/>
          </a:solidFill>
        </p:spPr>
      </p:pic>
      <p:sp>
        <p:nvSpPr>
          <p:cNvPr id="19" name="Title 1"/>
          <p:cNvSpPr>
            <a:spLocks noGrp="1"/>
          </p:cNvSpPr>
          <p:nvPr>
            <p:ph type="ctrTitle"/>
          </p:nvPr>
        </p:nvSpPr>
        <p:spPr>
          <a:xfrm>
            <a:off x="5018909" y="1551805"/>
            <a:ext cx="4011484" cy="838947"/>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bg1"/>
                </a:solidFill>
                <a:latin typeface="+mj-lt"/>
                <a:ea typeface="+mj-ea"/>
                <a:cs typeface="+mj-cs"/>
              </a:defRPr>
            </a:lvl1pPr>
          </a:lstStyle>
          <a:p>
            <a:r>
              <a:rPr lang="en-CA" smtClean="0"/>
              <a:t>Click to edit Master title style</a:t>
            </a:r>
            <a:endParaRPr dirty="0"/>
          </a:p>
        </p:txBody>
      </p:sp>
      <p:sp>
        <p:nvSpPr>
          <p:cNvPr id="20" name="Subtitle 2"/>
          <p:cNvSpPr>
            <a:spLocks noGrp="1"/>
          </p:cNvSpPr>
          <p:nvPr>
            <p:ph type="subTitle" idx="1"/>
          </p:nvPr>
        </p:nvSpPr>
        <p:spPr>
          <a:xfrm>
            <a:off x="5018909" y="2390897"/>
            <a:ext cx="4011484" cy="293466"/>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21" name="Content Placeholder 5"/>
          <p:cNvSpPr>
            <a:spLocks noGrp="1"/>
          </p:cNvSpPr>
          <p:nvPr>
            <p:ph sz="quarter" idx="10" hasCustomPrompt="1"/>
          </p:nvPr>
        </p:nvSpPr>
        <p:spPr>
          <a:xfrm>
            <a:off x="523447" y="4949178"/>
            <a:ext cx="5698795" cy="335280"/>
          </a:xfrm>
          <a:prstGeom prst="rect">
            <a:avLst/>
          </a:prstGeom>
        </p:spPr>
        <p:txBody>
          <a:bodyPr vert="horz"/>
          <a:lstStyle>
            <a:lvl1pPr marL="0" marR="0" indent="0" algn="l" defTabSz="914400" rtl="0" eaLnBrk="1" fontAlgn="auto" latinLnBrk="0" hangingPunct="1">
              <a:lnSpc>
                <a:spcPct val="100000"/>
              </a:lnSpc>
              <a:spcBef>
                <a:spcPts val="1800"/>
              </a:spcBef>
              <a:spcAft>
                <a:spcPts val="0"/>
              </a:spcAft>
              <a:buClr>
                <a:schemeClr val="accent1"/>
              </a:buClr>
              <a:buSzPct val="100000"/>
              <a:buFont typeface="Wingdings 2" pitchFamily="18" charset="2"/>
              <a:buNone/>
              <a:tabLst/>
              <a:defRPr sz="2000"/>
            </a:lvl1pPr>
          </a:lstStyle>
          <a:p>
            <a:r>
              <a:rPr lang="en-US" sz="1600" dirty="0" smtClean="0"/>
              <a:t>Tuesday, January 2, 2012 — Click to add date</a:t>
            </a:r>
          </a:p>
          <a:p>
            <a:endParaRPr lang="en-US" sz="1600" dirty="0"/>
          </a:p>
        </p:txBody>
      </p:sp>
    </p:spTree>
    <p:extLst>
      <p:ext uri="{BB962C8B-B14F-4D97-AF65-F5344CB8AC3E}">
        <p14:creationId xmlns:p14="http://schemas.microsoft.com/office/powerpoint/2010/main" val="171344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Image and Content">
    <p:spTree>
      <p:nvGrpSpPr>
        <p:cNvPr id="1" name=""/>
        <p:cNvGrpSpPr/>
        <p:nvPr/>
      </p:nvGrpSpPr>
      <p:grpSpPr>
        <a:xfrm>
          <a:off x="0" y="0"/>
          <a:ext cx="0" cy="0"/>
          <a:chOff x="0" y="0"/>
          <a:chExt cx="0" cy="0"/>
        </a:xfrm>
      </p:grpSpPr>
      <p:sp>
        <p:nvSpPr>
          <p:cNvPr id="12" name="Rectangle 11"/>
          <p:cNvSpPr/>
          <p:nvPr userDrawn="1"/>
        </p:nvSpPr>
        <p:spPr>
          <a:xfrm>
            <a:off x="1" y="0"/>
            <a:ext cx="314680" cy="5486400"/>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5" name="Title 1"/>
          <p:cNvSpPr>
            <a:spLocks noGrp="1"/>
          </p:cNvSpPr>
          <p:nvPr>
            <p:ph type="title"/>
          </p:nvPr>
        </p:nvSpPr>
        <p:spPr>
          <a:xfrm>
            <a:off x="685554" y="219711"/>
            <a:ext cx="8159218" cy="827430"/>
          </a:xfrm>
          <a:prstGeom prst="rect">
            <a:avLst/>
          </a:prstGeom>
        </p:spPr>
        <p:txBody>
          <a:bodyPr/>
          <a:lstStyle>
            <a:lvl1pPr algn="l">
              <a:defRPr sz="4000">
                <a:solidFill>
                  <a:schemeClr val="tx1">
                    <a:lumMod val="65000"/>
                    <a:lumOff val="35000"/>
                  </a:schemeClr>
                </a:solidFill>
              </a:defRPr>
            </a:lvl1pPr>
          </a:lstStyle>
          <a:p>
            <a:r>
              <a:rPr lang="en-CA" smtClean="0"/>
              <a:t>Click to edit Master title style</a:t>
            </a:r>
            <a:endParaRPr lang="en-US" dirty="0"/>
          </a:p>
        </p:txBody>
      </p:sp>
      <p:sp>
        <p:nvSpPr>
          <p:cNvPr id="8" name="Content Placeholder 2"/>
          <p:cNvSpPr>
            <a:spLocks noGrp="1"/>
          </p:cNvSpPr>
          <p:nvPr>
            <p:ph idx="1" hasCustomPrompt="1"/>
          </p:nvPr>
        </p:nvSpPr>
        <p:spPr>
          <a:xfrm>
            <a:off x="685554" y="1047144"/>
            <a:ext cx="8159218" cy="3265653"/>
          </a:xfrm>
          <a:prstGeom prst="rect">
            <a:avLst/>
          </a:prstGeom>
        </p:spPr>
        <p:txBody>
          <a:bodyPr/>
          <a:lstStyle>
            <a:lvl1pPr marL="342900" indent="-342900">
              <a:buClrTx/>
              <a:buFont typeface="Arial"/>
              <a:buChar char="•"/>
              <a:defRPr sz="2400">
                <a:solidFill>
                  <a:schemeClr val="tx1">
                    <a:lumMod val="65000"/>
                    <a:lumOff val="35000"/>
                  </a:schemeClr>
                </a:solidFill>
              </a:defRPr>
            </a:lvl1pPr>
            <a:lvl2pPr marL="800100" indent="-342900">
              <a:buClrTx/>
              <a:buFont typeface="Arial"/>
              <a:buChar char="•"/>
              <a:defRPr sz="2200" baseline="0">
                <a:solidFill>
                  <a:schemeClr val="tx1">
                    <a:lumMod val="65000"/>
                    <a:lumOff val="35000"/>
                  </a:schemeClr>
                </a:solidFill>
              </a:defRPr>
            </a:lvl2pPr>
            <a:lvl3pPr marL="1257300" indent="-342900">
              <a:buClrTx/>
              <a:buFont typeface="Arial"/>
              <a:buChar char="•"/>
              <a:defRPr sz="2000">
                <a:solidFill>
                  <a:schemeClr val="tx1">
                    <a:lumMod val="65000"/>
                    <a:lumOff val="35000"/>
                  </a:schemeClr>
                </a:solidFill>
              </a:defRPr>
            </a:lvl3pPr>
            <a:lvl4pPr marL="1657350" indent="-285750">
              <a:buClrTx/>
              <a:buFont typeface="Arial"/>
              <a:buChar char="•"/>
              <a:defRPr sz="1800">
                <a:solidFill>
                  <a:schemeClr val="tx1">
                    <a:lumMod val="65000"/>
                    <a:lumOff val="35000"/>
                  </a:schemeClr>
                </a:solidFill>
              </a:defRPr>
            </a:lvl4pPr>
            <a:lvl5pPr marL="2114550" indent="-285750">
              <a:buClrTx/>
              <a:buFont typeface="Arial"/>
              <a:buChar char="•"/>
              <a:defRPr sz="1600">
                <a:solidFill>
                  <a:schemeClr val="tx1">
                    <a:lumMod val="65000"/>
                    <a:lumOff val="35000"/>
                  </a:schemeClr>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5964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9" name="Rectangle 8"/>
          <p:cNvSpPr/>
          <p:nvPr userDrawn="1"/>
        </p:nvSpPr>
        <p:spPr>
          <a:xfrm>
            <a:off x="1" y="0"/>
            <a:ext cx="314680" cy="5486400"/>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pic>
        <p:nvPicPr>
          <p:cNvPr id="10" name="Picture 9" descr="A012_C011_0811PC_S000.0000571_11WIDE_LR.tif"/>
          <p:cNvPicPr>
            <a:picLocks noChangeAspect="1"/>
          </p:cNvPicPr>
          <p:nvPr userDrawn="1"/>
        </p:nvPicPr>
        <p:blipFill rotWithShape="1">
          <a:blip r:embed="rId2" cstate="email">
            <a:extLst>
              <a:ext uri="{28A0092B-C50C-407E-A947-70E740481C1C}">
                <a14:useLocalDpi xmlns:a14="http://schemas.microsoft.com/office/drawing/2010/main" val="0"/>
              </a:ext>
            </a:extLst>
          </a:blip>
          <a:srcRect l="17886" r="19860"/>
          <a:stretch/>
        </p:blipFill>
        <p:spPr>
          <a:xfrm>
            <a:off x="685568" y="1160285"/>
            <a:ext cx="2713733" cy="1963833"/>
          </a:xfrm>
          <a:prstGeom prst="rect">
            <a:avLst/>
          </a:prstGeom>
          <a:noFill/>
          <a:ln>
            <a:noFill/>
          </a:ln>
          <a:effectLst>
            <a:reflection stA="38000" endPos="17000" dir="5400000" sy="-100000" algn="bl" rotWithShape="0"/>
          </a:effectLst>
        </p:spPr>
      </p:pic>
      <p:sp>
        <p:nvSpPr>
          <p:cNvPr id="7" name="Title 1"/>
          <p:cNvSpPr>
            <a:spLocks noGrp="1"/>
          </p:cNvSpPr>
          <p:nvPr>
            <p:ph type="title"/>
          </p:nvPr>
        </p:nvSpPr>
        <p:spPr>
          <a:xfrm>
            <a:off x="685554" y="219713"/>
            <a:ext cx="8159218" cy="758964"/>
          </a:xfrm>
          <a:prstGeom prst="rect">
            <a:avLst/>
          </a:prstGeom>
        </p:spPr>
        <p:txBody>
          <a:bodyPr/>
          <a:lstStyle>
            <a:lvl1pPr algn="l">
              <a:defRPr sz="4000">
                <a:solidFill>
                  <a:schemeClr val="tx1">
                    <a:lumMod val="65000"/>
                    <a:lumOff val="35000"/>
                  </a:schemeClr>
                </a:solidFill>
              </a:defRPr>
            </a:lvl1pPr>
          </a:lstStyle>
          <a:p>
            <a:r>
              <a:rPr lang="en-CA" smtClean="0"/>
              <a:t>Click to edit Master title style</a:t>
            </a:r>
            <a:endParaRPr lang="en-US" dirty="0"/>
          </a:p>
        </p:txBody>
      </p:sp>
      <p:sp>
        <p:nvSpPr>
          <p:cNvPr id="8" name="Content Placeholder 2"/>
          <p:cNvSpPr>
            <a:spLocks noGrp="1"/>
          </p:cNvSpPr>
          <p:nvPr>
            <p:ph idx="1" hasCustomPrompt="1"/>
          </p:nvPr>
        </p:nvSpPr>
        <p:spPr>
          <a:xfrm>
            <a:off x="3652764" y="1047144"/>
            <a:ext cx="5192009" cy="3265653"/>
          </a:xfrm>
          <a:prstGeom prst="rect">
            <a:avLst/>
          </a:prstGeom>
        </p:spPr>
        <p:txBody>
          <a:bodyPr/>
          <a:lstStyle>
            <a:lvl1pPr marL="342900" indent="-342900">
              <a:buClrTx/>
              <a:buFont typeface="Arial"/>
              <a:buChar char="•"/>
              <a:defRPr sz="2400">
                <a:solidFill>
                  <a:schemeClr val="tx1">
                    <a:lumMod val="65000"/>
                    <a:lumOff val="35000"/>
                  </a:schemeClr>
                </a:solidFill>
              </a:defRPr>
            </a:lvl1pPr>
            <a:lvl2pPr marL="800100" indent="-342900">
              <a:buClrTx/>
              <a:buFont typeface="Arial"/>
              <a:buChar char="•"/>
              <a:defRPr sz="2200">
                <a:solidFill>
                  <a:schemeClr val="tx1">
                    <a:lumMod val="65000"/>
                    <a:lumOff val="35000"/>
                  </a:schemeClr>
                </a:solidFill>
              </a:defRPr>
            </a:lvl2pPr>
            <a:lvl3pPr marL="1257300" indent="-342900">
              <a:buClrTx/>
              <a:buFont typeface="Arial"/>
              <a:buChar char="•"/>
              <a:defRPr sz="2000">
                <a:solidFill>
                  <a:schemeClr val="tx1">
                    <a:lumMod val="65000"/>
                    <a:lumOff val="35000"/>
                  </a:schemeClr>
                </a:solidFill>
              </a:defRPr>
            </a:lvl3pPr>
            <a:lvl4pPr marL="1657350" indent="-285750">
              <a:buClrTx/>
              <a:buFont typeface="Arial"/>
              <a:buChar char="•"/>
              <a:defRPr sz="1800">
                <a:solidFill>
                  <a:schemeClr val="tx1">
                    <a:lumMod val="65000"/>
                    <a:lumOff val="35000"/>
                  </a:schemeClr>
                </a:solidFill>
              </a:defRPr>
            </a:lvl4pPr>
            <a:lvl5pPr marL="2114550" indent="-285750">
              <a:buClrTx/>
              <a:buFont typeface="Arial"/>
              <a:buChar char="•"/>
              <a:defRPr sz="1600">
                <a:solidFill>
                  <a:schemeClr val="tx1">
                    <a:lumMod val="65000"/>
                    <a:lumOff val="35000"/>
                  </a:schemeClr>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750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ommonsWinter7.tif"/>
          <p:cNvPicPr>
            <a:picLocks noChangeAspect="1"/>
          </p:cNvPicPr>
          <p:nvPr userDrawn="1"/>
        </p:nvPicPr>
        <p:blipFill rotWithShape="1">
          <a:blip r:embed="rId2" cstate="screen">
            <a:extLst>
              <a:ext uri="{28A0092B-C50C-407E-A947-70E740481C1C}">
                <a14:useLocalDpi xmlns:a14="http://schemas.microsoft.com/office/drawing/2010/main"/>
              </a:ext>
            </a:extLst>
          </a:blip>
          <a:srcRect b="12401"/>
          <a:stretch/>
        </p:blipFill>
        <p:spPr>
          <a:xfrm>
            <a:off x="0" y="-1"/>
            <a:ext cx="9144002" cy="5486401"/>
          </a:xfrm>
          <a:prstGeom prst="rect">
            <a:avLst/>
          </a:prstGeom>
        </p:spPr>
      </p:pic>
      <p:sp>
        <p:nvSpPr>
          <p:cNvPr id="4" name="Rectangle 3"/>
          <p:cNvSpPr/>
          <p:nvPr userDrawn="1"/>
        </p:nvSpPr>
        <p:spPr>
          <a:xfrm>
            <a:off x="4877550" y="782885"/>
            <a:ext cx="4266452" cy="2075263"/>
          </a:xfrm>
          <a:prstGeom prst="rect">
            <a:avLst/>
          </a:prstGeom>
          <a:solidFill>
            <a:srgbClr val="C3233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5" name="Rectangle 4"/>
          <p:cNvSpPr/>
          <p:nvPr userDrawn="1"/>
        </p:nvSpPr>
        <p:spPr>
          <a:xfrm>
            <a:off x="0" y="4674572"/>
            <a:ext cx="9144000" cy="811829"/>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itle 1"/>
          <p:cNvSpPr>
            <a:spLocks noGrp="1"/>
          </p:cNvSpPr>
          <p:nvPr>
            <p:ph type="ctrTitle"/>
          </p:nvPr>
        </p:nvSpPr>
        <p:spPr>
          <a:xfrm>
            <a:off x="5018909" y="1551802"/>
            <a:ext cx="4011484" cy="838947"/>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bg1"/>
                </a:solidFill>
                <a:latin typeface="+mj-lt"/>
                <a:ea typeface="+mj-ea"/>
                <a:cs typeface="+mj-cs"/>
              </a:defRPr>
            </a:lvl1pPr>
          </a:lstStyle>
          <a:p>
            <a:endParaRPr dirty="0"/>
          </a:p>
        </p:txBody>
      </p:sp>
      <p:sp>
        <p:nvSpPr>
          <p:cNvPr id="11" name="Subtitle 2"/>
          <p:cNvSpPr>
            <a:spLocks noGrp="1"/>
          </p:cNvSpPr>
          <p:nvPr>
            <p:ph type="subTitle" idx="1"/>
          </p:nvPr>
        </p:nvSpPr>
        <p:spPr>
          <a:xfrm>
            <a:off x="5018909" y="2390899"/>
            <a:ext cx="4011484" cy="293467"/>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dirty="0"/>
          </a:p>
        </p:txBody>
      </p:sp>
      <p:sp>
        <p:nvSpPr>
          <p:cNvPr id="12" name="Content Placeholder 5"/>
          <p:cNvSpPr>
            <a:spLocks noGrp="1"/>
          </p:cNvSpPr>
          <p:nvPr>
            <p:ph sz="quarter" idx="10" hasCustomPrompt="1"/>
          </p:nvPr>
        </p:nvSpPr>
        <p:spPr>
          <a:xfrm>
            <a:off x="523436" y="4949179"/>
            <a:ext cx="5232400" cy="335280"/>
          </a:xfrm>
          <a:prstGeom prst="rect">
            <a:avLst/>
          </a:prstGeom>
        </p:spPr>
        <p:txBody>
          <a:bodyPr vert="horz"/>
          <a:lstStyle>
            <a:lvl1pPr marL="0" marR="0" indent="0" algn="l" defTabSz="914400" rtl="0" eaLnBrk="1" fontAlgn="auto" latinLnBrk="0" hangingPunct="1">
              <a:lnSpc>
                <a:spcPct val="100000"/>
              </a:lnSpc>
              <a:spcBef>
                <a:spcPts val="1800"/>
              </a:spcBef>
              <a:spcAft>
                <a:spcPts val="0"/>
              </a:spcAft>
              <a:buClr>
                <a:schemeClr val="accent1"/>
              </a:buClr>
              <a:buSzPct val="100000"/>
              <a:buFont typeface="Wingdings 2" pitchFamily="18" charset="2"/>
              <a:buNone/>
              <a:tabLst/>
              <a:defRPr sz="2000"/>
            </a:lvl1pPr>
          </a:lstStyle>
          <a:p>
            <a:r>
              <a:rPr lang="en-US" sz="1600" dirty="0" smtClean="0"/>
              <a:t>Tuesday, January 2, 2012 — Click to add date</a:t>
            </a:r>
          </a:p>
          <a:p>
            <a:endParaRPr lang="en-US" sz="1600"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1948" y="1"/>
            <a:ext cx="890098" cy="1380656"/>
          </a:xfrm>
          <a:prstGeom prst="rect">
            <a:avLst/>
          </a:prstGeom>
          <a:solidFill>
            <a:schemeClr val="bg1"/>
          </a:solidFill>
        </p:spPr>
      </p:pic>
    </p:spTree>
    <p:extLst>
      <p:ext uri="{BB962C8B-B14F-4D97-AF65-F5344CB8AC3E}">
        <p14:creationId xmlns:p14="http://schemas.microsoft.com/office/powerpoint/2010/main" val="366618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1" y="0"/>
            <a:ext cx="314680" cy="5486400"/>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8" name="Title 1"/>
          <p:cNvSpPr>
            <a:spLocks noGrp="1"/>
          </p:cNvSpPr>
          <p:nvPr>
            <p:ph type="title"/>
          </p:nvPr>
        </p:nvSpPr>
        <p:spPr>
          <a:xfrm>
            <a:off x="685554" y="219711"/>
            <a:ext cx="8159218" cy="827430"/>
          </a:xfrm>
          <a:prstGeom prst="rect">
            <a:avLst/>
          </a:prstGeom>
        </p:spPr>
        <p:txBody>
          <a:bodyPr/>
          <a:lstStyle>
            <a:lvl1pPr algn="l">
              <a:defRPr sz="4000">
                <a:solidFill>
                  <a:schemeClr val="tx1">
                    <a:lumMod val="65000"/>
                    <a:lumOff val="35000"/>
                  </a:schemeClr>
                </a:solidFill>
              </a:defRPr>
            </a:lvl1pPr>
          </a:lstStyle>
          <a:p>
            <a:endParaRPr lang="en-US" dirty="0"/>
          </a:p>
        </p:txBody>
      </p:sp>
      <p:sp>
        <p:nvSpPr>
          <p:cNvPr id="9" name="Content Placeholder 2"/>
          <p:cNvSpPr>
            <a:spLocks noGrp="1"/>
          </p:cNvSpPr>
          <p:nvPr>
            <p:ph idx="1" hasCustomPrompt="1"/>
          </p:nvPr>
        </p:nvSpPr>
        <p:spPr>
          <a:xfrm>
            <a:off x="685554" y="1047141"/>
            <a:ext cx="8159218" cy="3265653"/>
          </a:xfrm>
          <a:prstGeom prst="rect">
            <a:avLst/>
          </a:prstGeom>
        </p:spPr>
        <p:txBody>
          <a:bodyPr/>
          <a:lstStyle>
            <a:lvl1pPr marL="342900" indent="-342900">
              <a:buClrTx/>
              <a:buFont typeface="Arial"/>
              <a:buChar char="•"/>
              <a:defRPr sz="2400">
                <a:solidFill>
                  <a:schemeClr val="tx1">
                    <a:lumMod val="65000"/>
                    <a:lumOff val="35000"/>
                  </a:schemeClr>
                </a:solidFill>
              </a:defRPr>
            </a:lvl1pPr>
            <a:lvl2pPr marL="800100" indent="-342900">
              <a:buClrTx/>
              <a:buFont typeface="Arial"/>
              <a:buChar char="•"/>
              <a:defRPr sz="2200" baseline="0">
                <a:solidFill>
                  <a:schemeClr val="tx1">
                    <a:lumMod val="65000"/>
                    <a:lumOff val="35000"/>
                  </a:schemeClr>
                </a:solidFill>
              </a:defRPr>
            </a:lvl2pPr>
            <a:lvl3pPr marL="1257300" indent="-342900">
              <a:buClrTx/>
              <a:buFont typeface="Arial"/>
              <a:buChar char="•"/>
              <a:defRPr sz="2000">
                <a:solidFill>
                  <a:schemeClr val="tx1">
                    <a:lumMod val="65000"/>
                    <a:lumOff val="35000"/>
                  </a:schemeClr>
                </a:solidFill>
              </a:defRPr>
            </a:lvl3pPr>
            <a:lvl4pPr marL="1657350" indent="-285750">
              <a:buClrTx/>
              <a:buFont typeface="Arial"/>
              <a:buChar char="•"/>
              <a:defRPr sz="1800">
                <a:solidFill>
                  <a:schemeClr val="tx1">
                    <a:lumMod val="65000"/>
                    <a:lumOff val="35000"/>
                  </a:schemeClr>
                </a:solidFill>
              </a:defRPr>
            </a:lvl4pPr>
            <a:lvl5pPr marL="2114550" indent="-285750">
              <a:buClrTx/>
              <a:buFont typeface="Arial"/>
              <a:buChar char="•"/>
              <a:defRPr sz="1600">
                <a:solidFill>
                  <a:schemeClr val="tx1">
                    <a:lumMod val="65000"/>
                    <a:lumOff val="35000"/>
                  </a:schemeClr>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1904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1" y="0"/>
            <a:ext cx="314680" cy="5486400"/>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pic>
        <p:nvPicPr>
          <p:cNvPr id="7" name="Picture 6" descr="A012_C011_0811PC_S000.0000571_11WIDE_LR.tif"/>
          <p:cNvPicPr>
            <a:picLocks noChangeAspect="1"/>
          </p:cNvPicPr>
          <p:nvPr userDrawn="1"/>
        </p:nvPicPr>
        <p:blipFill rotWithShape="1">
          <a:blip r:embed="rId2" cstate="email">
            <a:extLst>
              <a:ext uri="{28A0092B-C50C-407E-A947-70E740481C1C}">
                <a14:useLocalDpi xmlns:a14="http://schemas.microsoft.com/office/drawing/2010/main" val="0"/>
              </a:ext>
            </a:extLst>
          </a:blip>
          <a:srcRect l="17886" r="19860"/>
          <a:stretch/>
        </p:blipFill>
        <p:spPr>
          <a:xfrm>
            <a:off x="685560" y="1160285"/>
            <a:ext cx="2713733" cy="2381332"/>
          </a:xfrm>
          <a:prstGeom prst="rect">
            <a:avLst/>
          </a:prstGeom>
          <a:noFill/>
          <a:ln>
            <a:noFill/>
          </a:ln>
          <a:effectLst>
            <a:reflection stA="38000" endPos="17000" dir="5400000" sy="-100000" algn="bl" rotWithShape="0"/>
          </a:effectLst>
        </p:spPr>
      </p:pic>
      <p:sp>
        <p:nvSpPr>
          <p:cNvPr id="8" name="Title 1"/>
          <p:cNvSpPr>
            <a:spLocks noGrp="1"/>
          </p:cNvSpPr>
          <p:nvPr>
            <p:ph type="title"/>
          </p:nvPr>
        </p:nvSpPr>
        <p:spPr>
          <a:xfrm>
            <a:off x="685554" y="219713"/>
            <a:ext cx="8159218" cy="758964"/>
          </a:xfrm>
          <a:prstGeom prst="rect">
            <a:avLst/>
          </a:prstGeom>
        </p:spPr>
        <p:txBody>
          <a:bodyPr/>
          <a:lstStyle>
            <a:lvl1pPr algn="l">
              <a:defRPr sz="4000">
                <a:solidFill>
                  <a:schemeClr val="tx1">
                    <a:lumMod val="65000"/>
                    <a:lumOff val="35000"/>
                  </a:schemeClr>
                </a:solidFill>
              </a:defRPr>
            </a:lvl1pPr>
          </a:lstStyle>
          <a:p>
            <a:endParaRPr lang="en-US" dirty="0"/>
          </a:p>
        </p:txBody>
      </p:sp>
      <p:sp>
        <p:nvSpPr>
          <p:cNvPr id="9" name="Content Placeholder 2"/>
          <p:cNvSpPr>
            <a:spLocks noGrp="1"/>
          </p:cNvSpPr>
          <p:nvPr>
            <p:ph idx="1" hasCustomPrompt="1"/>
          </p:nvPr>
        </p:nvSpPr>
        <p:spPr>
          <a:xfrm>
            <a:off x="3652764" y="1047141"/>
            <a:ext cx="5192009" cy="3265653"/>
          </a:xfrm>
          <a:prstGeom prst="rect">
            <a:avLst/>
          </a:prstGeom>
        </p:spPr>
        <p:txBody>
          <a:bodyPr/>
          <a:lstStyle>
            <a:lvl1pPr marL="342900" indent="-342900">
              <a:buClrTx/>
              <a:buFont typeface="Arial"/>
              <a:buChar char="•"/>
              <a:defRPr sz="2400">
                <a:solidFill>
                  <a:schemeClr val="tx1">
                    <a:lumMod val="65000"/>
                    <a:lumOff val="35000"/>
                  </a:schemeClr>
                </a:solidFill>
              </a:defRPr>
            </a:lvl1pPr>
            <a:lvl2pPr marL="800100" indent="-342900">
              <a:buClrTx/>
              <a:buFont typeface="Arial"/>
              <a:buChar char="•"/>
              <a:defRPr sz="2200">
                <a:solidFill>
                  <a:schemeClr val="tx1">
                    <a:lumMod val="65000"/>
                    <a:lumOff val="35000"/>
                  </a:schemeClr>
                </a:solidFill>
              </a:defRPr>
            </a:lvl2pPr>
            <a:lvl3pPr marL="1257300" indent="-342900">
              <a:buClrTx/>
              <a:buFont typeface="Arial"/>
              <a:buChar char="•"/>
              <a:defRPr sz="2000">
                <a:solidFill>
                  <a:schemeClr val="tx1">
                    <a:lumMod val="65000"/>
                    <a:lumOff val="35000"/>
                  </a:schemeClr>
                </a:solidFill>
              </a:defRPr>
            </a:lvl3pPr>
            <a:lvl4pPr marL="1657350" indent="-285750">
              <a:buClrTx/>
              <a:buFont typeface="Arial"/>
              <a:buChar char="•"/>
              <a:defRPr sz="1800">
                <a:solidFill>
                  <a:schemeClr val="tx1">
                    <a:lumMod val="65000"/>
                    <a:lumOff val="35000"/>
                  </a:schemeClr>
                </a:solidFill>
              </a:defRPr>
            </a:lvl4pPr>
            <a:lvl5pPr marL="2114550" indent="-285750">
              <a:buClrTx/>
              <a:buFont typeface="Arial"/>
              <a:buChar char="•"/>
              <a:defRPr sz="1600">
                <a:solidFill>
                  <a:schemeClr val="tx1">
                    <a:lumMod val="65000"/>
                    <a:lumOff val="35000"/>
                  </a:schemeClr>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29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5"/>
          <p:cNvSpPr txBox="1">
            <a:spLocks/>
          </p:cNvSpPr>
          <p:nvPr/>
        </p:nvSpPr>
        <p:spPr>
          <a:xfrm>
            <a:off x="328902" y="5087117"/>
            <a:ext cx="685800" cy="2921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F16DE-A0D5-4438-950F-5B1E159C2C28}" type="slidenum">
              <a:rPr lang="en-US" smtClean="0">
                <a:solidFill>
                  <a:schemeClr val="bg1">
                    <a:lumMod val="50000"/>
                  </a:schemeClr>
                </a:solidFill>
                <a:latin typeface="Arial"/>
              </a:rPr>
              <a:pPr/>
              <a:t>‹#›</a:t>
            </a:fld>
            <a:endParaRPr lang="en-US" dirty="0">
              <a:solidFill>
                <a:schemeClr val="bg1">
                  <a:lumMod val="50000"/>
                </a:schemeClr>
              </a:solidFill>
              <a:latin typeface="Arial"/>
            </a:endParaRPr>
          </a:p>
        </p:txBody>
      </p:sp>
    </p:spTree>
    <p:extLst>
      <p:ext uri="{BB962C8B-B14F-4D97-AF65-F5344CB8AC3E}">
        <p14:creationId xmlns:p14="http://schemas.microsoft.com/office/powerpoint/2010/main" val="2974863897"/>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p:cNvSpPr txBox="1">
            <a:spLocks/>
          </p:cNvSpPr>
          <p:nvPr/>
        </p:nvSpPr>
        <p:spPr>
          <a:xfrm>
            <a:off x="328902" y="5087117"/>
            <a:ext cx="685800" cy="2921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F16DE-A0D5-4438-950F-5B1E159C2C28}" type="slidenum">
              <a:rPr lang="en-US" smtClean="0">
                <a:solidFill>
                  <a:srgbClr val="333333">
                    <a:lumMod val="60000"/>
                    <a:lumOff val="40000"/>
                  </a:srgbClr>
                </a:solidFill>
              </a:rPr>
              <a:pPr/>
              <a:t>‹#›</a:t>
            </a:fld>
            <a:endParaRPr lang="en-US" dirty="0">
              <a:solidFill>
                <a:srgbClr val="333333">
                  <a:lumMod val="60000"/>
                  <a:lumOff val="40000"/>
                </a:srgbClr>
              </a:solidFill>
            </a:endParaRPr>
          </a:p>
        </p:txBody>
      </p:sp>
      <p:pic>
        <p:nvPicPr>
          <p:cNvPr id="8" name="Picture 7" descr="YorkUThemeHor(cmyk).eps"/>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59374" y="4791899"/>
            <a:ext cx="1399713" cy="492313"/>
          </a:xfrm>
          <a:prstGeom prst="rect">
            <a:avLst/>
          </a:prstGeom>
        </p:spPr>
      </p:pic>
    </p:spTree>
    <p:extLst>
      <p:ext uri="{BB962C8B-B14F-4D97-AF65-F5344CB8AC3E}">
        <p14:creationId xmlns:p14="http://schemas.microsoft.com/office/powerpoint/2010/main" val="12259441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txBox="1">
            <a:spLocks/>
          </p:cNvSpPr>
          <p:nvPr/>
        </p:nvSpPr>
        <p:spPr>
          <a:xfrm>
            <a:off x="328902" y="5024984"/>
            <a:ext cx="685800" cy="292100"/>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F16DE-A0D5-4438-950F-5B1E159C2C28}" type="slidenum">
              <a:rPr lang="en-US" smtClean="0">
                <a:solidFill>
                  <a:srgbClr val="333333">
                    <a:lumMod val="60000"/>
                    <a:lumOff val="40000"/>
                  </a:srgbClr>
                </a:solidFill>
              </a:rPr>
              <a:pPr/>
              <a:t>‹#›</a:t>
            </a:fld>
            <a:endParaRPr lang="en-US" dirty="0">
              <a:solidFill>
                <a:srgbClr val="333333">
                  <a:lumMod val="60000"/>
                  <a:lumOff val="40000"/>
                </a:srgbClr>
              </a:solidFill>
            </a:endParaRPr>
          </a:p>
        </p:txBody>
      </p:sp>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59374" y="4789507"/>
            <a:ext cx="1399713" cy="470955"/>
          </a:xfrm>
          <a:prstGeom prst="rect">
            <a:avLst/>
          </a:prstGeom>
        </p:spPr>
      </p:pic>
    </p:spTree>
    <p:extLst>
      <p:ext uri="{BB962C8B-B14F-4D97-AF65-F5344CB8AC3E}">
        <p14:creationId xmlns:p14="http://schemas.microsoft.com/office/powerpoint/2010/main" val="408464902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9710"/>
            <a:ext cx="8229600" cy="9144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80161"/>
            <a:ext cx="8229600" cy="36207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5085080"/>
            <a:ext cx="2133600" cy="292100"/>
          </a:xfrm>
          <a:prstGeom prst="rect">
            <a:avLst/>
          </a:prstGeom>
        </p:spPr>
        <p:txBody>
          <a:bodyPr vert="horz" lIns="91440" tIns="45720" rIns="91440" bIns="45720" rtlCol="0" anchor="ctr"/>
          <a:lstStyle>
            <a:lvl1pPr algn="l">
              <a:defRPr sz="1200">
                <a:solidFill>
                  <a:schemeClr val="tx1">
                    <a:tint val="75000"/>
                  </a:schemeClr>
                </a:solidFill>
              </a:defRPr>
            </a:lvl1pPr>
          </a:lstStyle>
          <a:p>
            <a:fld id="{EC486F7A-7F7D-44D3-B796-48E75BDD0587}" type="datetimeFigureOut">
              <a:rPr lang="en-CA" smtClean="0">
                <a:solidFill>
                  <a:prstClr val="black">
                    <a:tint val="75000"/>
                  </a:prstClr>
                </a:solidFill>
              </a:rPr>
              <a:pPr/>
              <a:t>06/11/2014</a:t>
            </a:fld>
            <a:endParaRPr lang="en-CA">
              <a:solidFill>
                <a:prstClr val="black">
                  <a:tint val="75000"/>
                </a:prstClr>
              </a:solidFill>
            </a:endParaRPr>
          </a:p>
        </p:txBody>
      </p:sp>
      <p:sp>
        <p:nvSpPr>
          <p:cNvPr id="5" name="Footer Placeholder 4"/>
          <p:cNvSpPr>
            <a:spLocks noGrp="1"/>
          </p:cNvSpPr>
          <p:nvPr>
            <p:ph type="ftr" sz="quarter" idx="3"/>
          </p:nvPr>
        </p:nvSpPr>
        <p:spPr>
          <a:xfrm>
            <a:off x="3124200" y="5085080"/>
            <a:ext cx="2895600" cy="2921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5085080"/>
            <a:ext cx="2133600" cy="292100"/>
          </a:xfrm>
          <a:prstGeom prst="rect">
            <a:avLst/>
          </a:prstGeom>
        </p:spPr>
        <p:txBody>
          <a:bodyPr vert="horz" lIns="91440" tIns="45720" rIns="91440" bIns="45720" rtlCol="0" anchor="ctr"/>
          <a:lstStyle>
            <a:lvl1pPr algn="r">
              <a:defRPr sz="1200">
                <a:solidFill>
                  <a:schemeClr val="tx1">
                    <a:tint val="75000"/>
                  </a:schemeClr>
                </a:solidFill>
              </a:defRPr>
            </a:lvl1pPr>
          </a:lstStyle>
          <a:p>
            <a:fld id="{5BE02E59-BDF6-43D8-BD05-A80CD7628FD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4175861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8909" y="1647834"/>
            <a:ext cx="4011484" cy="504825"/>
          </a:xfrm>
        </p:spPr>
        <p:txBody>
          <a:bodyPr>
            <a:noAutofit/>
          </a:bodyPr>
          <a:lstStyle/>
          <a:p>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Task Force on Sustainability Research</a:t>
            </a:r>
            <a:endParaRPr lang="en-US" sz="2000" dirty="0"/>
          </a:p>
        </p:txBody>
      </p:sp>
      <p:sp>
        <p:nvSpPr>
          <p:cNvPr id="4" name="Content Placeholder 3"/>
          <p:cNvSpPr>
            <a:spLocks noGrp="1"/>
          </p:cNvSpPr>
          <p:nvPr>
            <p:ph sz="quarter" idx="10"/>
          </p:nvPr>
        </p:nvSpPr>
        <p:spPr>
          <a:xfrm>
            <a:off x="523447" y="4778886"/>
            <a:ext cx="7915715" cy="419850"/>
          </a:xfrm>
        </p:spPr>
        <p:txBody>
          <a:bodyPr/>
          <a:lstStyle/>
          <a:p>
            <a:pPr>
              <a:spcBef>
                <a:spcPts val="0"/>
              </a:spcBef>
            </a:pPr>
            <a:r>
              <a:rPr lang="en-US" sz="1600" dirty="0" smtClean="0"/>
              <a:t>November, 2014</a:t>
            </a:r>
            <a:endParaRPr lang="en-US" sz="1800" dirty="0" smtClean="0"/>
          </a:p>
        </p:txBody>
      </p:sp>
    </p:spTree>
    <p:extLst>
      <p:ext uri="{BB962C8B-B14F-4D97-AF65-F5344CB8AC3E}">
        <p14:creationId xmlns:p14="http://schemas.microsoft.com/office/powerpoint/2010/main" val="4291605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latin typeface="Calibri" pitchFamily="34" charset="0"/>
                <a:cs typeface="Calibri" pitchFamily="34" charset="0"/>
              </a:rPr>
              <a:t>Task Force on Sustainability Research</a:t>
            </a:r>
          </a:p>
        </p:txBody>
      </p:sp>
      <p:sp>
        <p:nvSpPr>
          <p:cNvPr id="3" name="Content Placeholder 2"/>
          <p:cNvSpPr>
            <a:spLocks noGrp="1"/>
          </p:cNvSpPr>
          <p:nvPr>
            <p:ph idx="1"/>
          </p:nvPr>
        </p:nvSpPr>
        <p:spPr>
          <a:xfrm>
            <a:off x="685554" y="1047145"/>
            <a:ext cx="8159218" cy="3656595"/>
          </a:xfrm>
        </p:spPr>
        <p:txBody>
          <a:bodyPr>
            <a:normAutofit/>
          </a:bodyPr>
          <a:lstStyle/>
          <a:p>
            <a:pPr marL="0" indent="0">
              <a:spcBef>
                <a:spcPts val="600"/>
              </a:spcBef>
              <a:buNone/>
              <a:defRPr/>
            </a:pPr>
            <a:r>
              <a:rPr lang="en-US" dirty="0" smtClean="0">
                <a:latin typeface="Calibri" pitchFamily="34" charset="0"/>
                <a:ea typeface="Arial Unicode MS" pitchFamily="34" charset="-128"/>
                <a:cs typeface="Calibri" pitchFamily="34" charset="0"/>
              </a:rPr>
              <a:t>Context:</a:t>
            </a:r>
          </a:p>
          <a:p>
            <a:pPr>
              <a:lnSpc>
                <a:spcPct val="110000"/>
              </a:lnSpc>
              <a:spcBef>
                <a:spcPts val="0"/>
              </a:spcBef>
            </a:pPr>
            <a:r>
              <a:rPr lang="en-US" sz="2000" dirty="0"/>
              <a:t>Interdisciplinary academic taskforce has been established to develop ideas and examine options for building and featuring York University’s research strengths in the area of sustainability </a:t>
            </a:r>
          </a:p>
          <a:p>
            <a:pPr marL="342900" lvl="1">
              <a:lnSpc>
                <a:spcPct val="110000"/>
              </a:lnSpc>
              <a:spcBef>
                <a:spcPts val="0"/>
              </a:spcBef>
            </a:pPr>
            <a:endParaRPr lang="en-US" sz="800" dirty="0" smtClean="0"/>
          </a:p>
          <a:p>
            <a:pPr marL="342900" lvl="1">
              <a:lnSpc>
                <a:spcPct val="110000"/>
              </a:lnSpc>
              <a:spcBef>
                <a:spcPts val="0"/>
              </a:spcBef>
            </a:pPr>
            <a:r>
              <a:rPr lang="en-US" sz="2000" dirty="0" smtClean="0"/>
              <a:t>Task </a:t>
            </a:r>
            <a:r>
              <a:rPr lang="en-US" sz="2000" dirty="0"/>
              <a:t>Force will leverage collegial </a:t>
            </a:r>
            <a:r>
              <a:rPr lang="en-US" sz="2000" dirty="0" smtClean="0"/>
              <a:t>expertise and </a:t>
            </a:r>
            <a:r>
              <a:rPr lang="en-US" sz="2000" dirty="0"/>
              <a:t>solicit broad</a:t>
            </a:r>
            <a:r>
              <a:rPr lang="en-US" sz="2000" dirty="0" smtClean="0"/>
              <a:t> input in development of </a:t>
            </a:r>
            <a:r>
              <a:rPr lang="en-US" sz="2000" dirty="0"/>
              <a:t>recommendations</a:t>
            </a:r>
            <a:r>
              <a:rPr lang="en-US" sz="2000" dirty="0" smtClean="0"/>
              <a:t> for advancing </a:t>
            </a:r>
            <a:r>
              <a:rPr lang="en-US" sz="2000" dirty="0"/>
              <a:t>research opportunities in this </a:t>
            </a:r>
            <a:r>
              <a:rPr lang="en-US" sz="2000" dirty="0" smtClean="0"/>
              <a:t>area</a:t>
            </a:r>
            <a:endParaRPr lang="en-US" sz="2000" dirty="0">
              <a:ea typeface="Arial Unicode MS" pitchFamily="34" charset="-128"/>
              <a:cs typeface="Calibri" pitchFamily="34" charset="0"/>
            </a:endParaRPr>
          </a:p>
          <a:p>
            <a:pPr marL="342900" lvl="1">
              <a:lnSpc>
                <a:spcPct val="110000"/>
              </a:lnSpc>
              <a:spcBef>
                <a:spcPts val="0"/>
              </a:spcBef>
            </a:pPr>
            <a:endParaRPr lang="en-US" sz="800" dirty="0" smtClean="0">
              <a:ea typeface="Arial Unicode MS" pitchFamily="34" charset="-128"/>
              <a:cs typeface="Calibri" pitchFamily="34" charset="0"/>
            </a:endParaRPr>
          </a:p>
          <a:p>
            <a:pPr marL="342900" lvl="1">
              <a:lnSpc>
                <a:spcPct val="110000"/>
              </a:lnSpc>
              <a:spcBef>
                <a:spcPts val="0"/>
              </a:spcBef>
            </a:pPr>
            <a:r>
              <a:rPr lang="en-US" sz="2000" dirty="0" smtClean="0">
                <a:ea typeface="Arial Unicode MS" pitchFamily="34" charset="-128"/>
                <a:cs typeface="Calibri" pitchFamily="34" charset="0"/>
              </a:rPr>
              <a:t>Membership </a:t>
            </a:r>
            <a:r>
              <a:rPr lang="en-US" sz="2000" dirty="0">
                <a:ea typeface="Arial Unicode MS" pitchFamily="34" charset="-128"/>
                <a:cs typeface="Calibri" pitchFamily="34" charset="0"/>
              </a:rPr>
              <a:t>reflects</a:t>
            </a:r>
            <a:r>
              <a:rPr lang="en-CA" sz="2000" dirty="0"/>
              <a:t> diverse sustainability research community at York</a:t>
            </a:r>
          </a:p>
          <a:p>
            <a:endParaRPr lang="en-US" sz="2000" dirty="0" smtClean="0">
              <a:latin typeface="Calibri" panose="020F0502020204030204" pitchFamily="34" charset="0"/>
            </a:endParaRPr>
          </a:p>
          <a:p>
            <a:endParaRPr lang="en-US" sz="2000"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867437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Calibri" pitchFamily="34" charset="0"/>
                <a:cs typeface="Calibri" pitchFamily="34" charset="0"/>
              </a:rPr>
              <a:t>Terms </a:t>
            </a:r>
            <a:r>
              <a:rPr lang="en-US" sz="3600" dirty="0" smtClean="0">
                <a:latin typeface="Calibri" pitchFamily="34" charset="0"/>
                <a:cs typeface="Calibri" pitchFamily="34" charset="0"/>
              </a:rPr>
              <a:t>of Reference</a:t>
            </a:r>
            <a:endParaRPr lang="en-US" sz="3600" dirty="0">
              <a:latin typeface="Calibri" pitchFamily="34" charset="0"/>
              <a:cs typeface="Calibri" pitchFamily="34" charset="0"/>
            </a:endParaRPr>
          </a:p>
        </p:txBody>
      </p:sp>
      <p:sp>
        <p:nvSpPr>
          <p:cNvPr id="3" name="Content Placeholder 2"/>
          <p:cNvSpPr>
            <a:spLocks noGrp="1"/>
          </p:cNvSpPr>
          <p:nvPr>
            <p:ph idx="1"/>
          </p:nvPr>
        </p:nvSpPr>
        <p:spPr>
          <a:xfrm>
            <a:off x="685554" y="932844"/>
            <a:ext cx="8159218" cy="4344005"/>
          </a:xfrm>
          <a:solidFill>
            <a:schemeClr val="bg1"/>
          </a:solidFill>
        </p:spPr>
        <p:txBody>
          <a:bodyPr>
            <a:noAutofit/>
          </a:bodyPr>
          <a:lstStyle/>
          <a:p>
            <a:pPr marL="0" indent="0">
              <a:buNone/>
            </a:pPr>
            <a:endParaRPr lang="en-CA" sz="1700" b="1" u="sng" dirty="0" smtClean="0"/>
          </a:p>
          <a:p>
            <a:pPr marL="0" indent="0">
              <a:buNone/>
            </a:pPr>
            <a:r>
              <a:rPr lang="en-CA" sz="1700" b="1" u="sng" dirty="0" smtClean="0"/>
              <a:t>Mission</a:t>
            </a:r>
          </a:p>
          <a:p>
            <a:pPr marL="0" indent="0">
              <a:buNone/>
            </a:pPr>
            <a:endParaRPr lang="en-US" sz="1700" b="1" u="sng" dirty="0" smtClean="0"/>
          </a:p>
          <a:p>
            <a:pPr marL="0" indent="0">
              <a:buNone/>
            </a:pPr>
            <a:r>
              <a:rPr lang="en-CA" sz="1700" b="1" dirty="0" smtClean="0"/>
              <a:t>VPRI is sponsoring an arm’s length interdisciplinary academic taskforce to develop ideas and examine options for building and featuring York University’s research strengths in the area of sustainability.  This taskforce will leverage collegial expertise, solicit broad advice on recommendations towards how York can advance research opportunities in this area. </a:t>
            </a:r>
            <a:endParaRPr lang="en-US" sz="1700" b="1" dirty="0" smtClean="0"/>
          </a:p>
          <a:p>
            <a:pPr marL="0" indent="0">
              <a:buNone/>
            </a:pPr>
            <a:endParaRPr lang="en-CA" sz="800" b="1" dirty="0" smtClean="0"/>
          </a:p>
        </p:txBody>
      </p:sp>
    </p:spTree>
    <p:extLst>
      <p:ext uri="{BB962C8B-B14F-4D97-AF65-F5344CB8AC3E}">
        <p14:creationId xmlns:p14="http://schemas.microsoft.com/office/powerpoint/2010/main" val="1006701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Calibri" pitchFamily="34" charset="0"/>
                <a:cs typeface="Calibri" pitchFamily="34" charset="0"/>
              </a:rPr>
              <a:t>Terms </a:t>
            </a:r>
            <a:r>
              <a:rPr lang="en-US" sz="3600" dirty="0" smtClean="0">
                <a:latin typeface="Calibri" pitchFamily="34" charset="0"/>
                <a:cs typeface="Calibri" pitchFamily="34" charset="0"/>
              </a:rPr>
              <a:t>of Reference</a:t>
            </a:r>
            <a:endParaRPr lang="en-US" sz="3600" dirty="0">
              <a:latin typeface="Calibri" pitchFamily="34" charset="0"/>
              <a:cs typeface="Calibri" pitchFamily="34" charset="0"/>
            </a:endParaRPr>
          </a:p>
        </p:txBody>
      </p:sp>
      <p:sp>
        <p:nvSpPr>
          <p:cNvPr id="3" name="Content Placeholder 2"/>
          <p:cNvSpPr>
            <a:spLocks noGrp="1"/>
          </p:cNvSpPr>
          <p:nvPr>
            <p:ph idx="1"/>
          </p:nvPr>
        </p:nvSpPr>
        <p:spPr>
          <a:xfrm>
            <a:off x="685554" y="932845"/>
            <a:ext cx="8159218" cy="3447770"/>
          </a:xfrm>
          <a:solidFill>
            <a:schemeClr val="bg1"/>
          </a:solidFill>
        </p:spPr>
        <p:txBody>
          <a:bodyPr>
            <a:noAutofit/>
          </a:bodyPr>
          <a:lstStyle/>
          <a:p>
            <a:pPr marL="0" indent="0">
              <a:buNone/>
            </a:pPr>
            <a:r>
              <a:rPr lang="en-CA" sz="1600" b="1" u="sng" dirty="0" smtClean="0"/>
              <a:t>Mandate </a:t>
            </a:r>
          </a:p>
          <a:p>
            <a:pPr marL="0" indent="0">
              <a:buNone/>
            </a:pPr>
            <a:endParaRPr lang="en-US" sz="1600" b="1" u="sng" dirty="0"/>
          </a:p>
          <a:p>
            <a:pPr marL="0" indent="0">
              <a:buNone/>
            </a:pPr>
            <a:r>
              <a:rPr lang="en-CA" sz="1700" b="1" dirty="0"/>
              <a:t>The mandate of the Taskforce on Sustainability Research is to: </a:t>
            </a:r>
            <a:endParaRPr lang="en-CA" sz="1700" b="1" dirty="0" smtClean="0"/>
          </a:p>
          <a:p>
            <a:pPr>
              <a:spcBef>
                <a:spcPts val="0"/>
              </a:spcBef>
            </a:pPr>
            <a:r>
              <a:rPr lang="en-CA" sz="1700" b="1" dirty="0" smtClean="0"/>
              <a:t>Broadly </a:t>
            </a:r>
            <a:r>
              <a:rPr lang="en-CA" sz="1700" b="1" dirty="0"/>
              <a:t>engage the community </a:t>
            </a:r>
            <a:r>
              <a:rPr lang="en-US" sz="1700" b="1" dirty="0" smtClean="0"/>
              <a:t>to identify current and potential sustainability research strengths at York</a:t>
            </a:r>
            <a:endParaRPr lang="en-US" sz="1700" b="1" dirty="0"/>
          </a:p>
          <a:p>
            <a:pPr>
              <a:spcBef>
                <a:spcPts val="0"/>
              </a:spcBef>
            </a:pPr>
            <a:r>
              <a:rPr lang="en-CA" sz="1700" b="1" dirty="0"/>
              <a:t>Develop </a:t>
            </a:r>
            <a:r>
              <a:rPr lang="en-CA" sz="1700" b="1" dirty="0" smtClean="0"/>
              <a:t>recommendations for structures that best </a:t>
            </a:r>
            <a:r>
              <a:rPr lang="en-CA" sz="1700" b="1" dirty="0"/>
              <a:t>capture York’s strengths in sustainable research </a:t>
            </a:r>
            <a:r>
              <a:rPr lang="en-CA" sz="1700" b="1" dirty="0" smtClean="0"/>
              <a:t>and to promote and foster York’s future </a:t>
            </a:r>
          </a:p>
          <a:p>
            <a:pPr>
              <a:spcBef>
                <a:spcPts val="0"/>
              </a:spcBef>
            </a:pPr>
            <a:r>
              <a:rPr lang="en-CA" sz="1700" b="1" dirty="0" smtClean="0"/>
              <a:t>provide </a:t>
            </a:r>
            <a:r>
              <a:rPr lang="en-CA" sz="1700" b="1" dirty="0"/>
              <a:t>advice on potential </a:t>
            </a:r>
            <a:r>
              <a:rPr lang="en-US" sz="1700" b="1" dirty="0" smtClean="0"/>
              <a:t>linkages between Researchers at York and External Partners</a:t>
            </a:r>
            <a:endParaRPr lang="en-US" sz="1700" b="1" dirty="0"/>
          </a:p>
          <a:p>
            <a:pPr>
              <a:spcBef>
                <a:spcPts val="0"/>
              </a:spcBef>
            </a:pPr>
            <a:r>
              <a:rPr lang="en-CA" sz="1700" b="1" dirty="0" smtClean="0"/>
              <a:t>Provide a final report to the York community that reflects the Task Force’s findings and recommendations</a:t>
            </a:r>
            <a:endParaRPr lang="en-US" sz="1700" b="1" dirty="0"/>
          </a:p>
        </p:txBody>
      </p:sp>
    </p:spTree>
    <p:extLst>
      <p:ext uri="{BB962C8B-B14F-4D97-AF65-F5344CB8AC3E}">
        <p14:creationId xmlns:p14="http://schemas.microsoft.com/office/powerpoint/2010/main" val="2073326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Calibri" pitchFamily="34" charset="0"/>
                <a:cs typeface="Calibri" pitchFamily="34" charset="0"/>
              </a:rPr>
              <a:t>Membership</a:t>
            </a:r>
            <a:endParaRPr lang="en-US" sz="3600" dirty="0">
              <a:latin typeface="Calibri" pitchFamily="34" charset="0"/>
              <a:cs typeface="Calibri" pitchFamily="34" charset="0"/>
            </a:endParaRPr>
          </a:p>
        </p:txBody>
      </p:sp>
      <p:sp>
        <p:nvSpPr>
          <p:cNvPr id="3" name="Content Placeholder 2"/>
          <p:cNvSpPr>
            <a:spLocks noGrp="1"/>
          </p:cNvSpPr>
          <p:nvPr>
            <p:ph idx="1"/>
          </p:nvPr>
        </p:nvSpPr>
        <p:spPr>
          <a:xfrm>
            <a:off x="685554" y="932844"/>
            <a:ext cx="8159218" cy="4309007"/>
          </a:xfrm>
          <a:solidFill>
            <a:schemeClr val="bg1"/>
          </a:solidFill>
        </p:spPr>
        <p:txBody>
          <a:bodyPr>
            <a:noAutofit/>
          </a:bodyPr>
          <a:lstStyle/>
          <a:p>
            <a:pPr lvl="0">
              <a:spcBef>
                <a:spcPts val="0"/>
              </a:spcBef>
              <a:spcAft>
                <a:spcPts val="300"/>
              </a:spcAft>
            </a:pPr>
            <a:r>
              <a:rPr lang="en-US" sz="1500" dirty="0" smtClean="0"/>
              <a:t>Jennifer </a:t>
            </a:r>
            <a:r>
              <a:rPr lang="en-US" sz="1500" dirty="0"/>
              <a:t>Foster, Task Force Chair, Faculty of Environmental Studies </a:t>
            </a:r>
          </a:p>
          <a:p>
            <a:pPr lvl="0">
              <a:spcBef>
                <a:spcPts val="0"/>
              </a:spcBef>
              <a:spcAft>
                <a:spcPts val="300"/>
              </a:spcAft>
            </a:pPr>
            <a:r>
              <a:rPr lang="en-US" sz="1500" dirty="0" smtClean="0"/>
              <a:t>Teresa </a:t>
            </a:r>
            <a:r>
              <a:rPr lang="en-US" sz="1500" dirty="0" err="1"/>
              <a:t>Abbruzzese</a:t>
            </a:r>
            <a:r>
              <a:rPr lang="en-US" sz="1500" dirty="0"/>
              <a:t>, Faculty of LA&amp;PS, </a:t>
            </a:r>
            <a:r>
              <a:rPr lang="en-US" sz="1500" dirty="0" err="1"/>
              <a:t>Dept</a:t>
            </a:r>
            <a:r>
              <a:rPr lang="en-US" sz="1500" dirty="0"/>
              <a:t> of Social Science </a:t>
            </a:r>
          </a:p>
          <a:p>
            <a:pPr lvl="0">
              <a:spcBef>
                <a:spcPts val="0"/>
              </a:spcBef>
              <a:spcAft>
                <a:spcPts val="300"/>
              </a:spcAft>
            </a:pPr>
            <a:r>
              <a:rPr lang="en-US" sz="1500" dirty="0" smtClean="0"/>
              <a:t>Steve </a:t>
            </a:r>
            <a:r>
              <a:rPr lang="en-US" sz="1500" dirty="0"/>
              <a:t>Alsop, Faculty of Education </a:t>
            </a:r>
          </a:p>
          <a:p>
            <a:pPr lvl="0">
              <a:spcBef>
                <a:spcPts val="0"/>
              </a:spcBef>
              <a:spcAft>
                <a:spcPts val="300"/>
              </a:spcAft>
            </a:pPr>
            <a:r>
              <a:rPr lang="en-US" sz="1500" dirty="0" smtClean="0"/>
              <a:t>Chris </a:t>
            </a:r>
            <a:r>
              <a:rPr lang="en-US" sz="1500" dirty="0" err="1"/>
              <a:t>Ardern</a:t>
            </a:r>
            <a:r>
              <a:rPr lang="en-US" sz="1500" dirty="0"/>
              <a:t>, Faculty of Health, School of Kinesiology &amp; Health Science </a:t>
            </a:r>
          </a:p>
          <a:p>
            <a:pPr lvl="0">
              <a:spcBef>
                <a:spcPts val="0"/>
              </a:spcBef>
              <a:spcAft>
                <a:spcPts val="300"/>
              </a:spcAft>
            </a:pPr>
            <a:r>
              <a:rPr lang="en-US" sz="1500" dirty="0" smtClean="0"/>
              <a:t>Rick </a:t>
            </a:r>
            <a:r>
              <a:rPr lang="en-US" sz="1500" dirty="0"/>
              <a:t>Bello, Faculty of LA&amp;PS, </a:t>
            </a:r>
            <a:r>
              <a:rPr lang="en-US" sz="1500" dirty="0" err="1"/>
              <a:t>Dept</a:t>
            </a:r>
            <a:r>
              <a:rPr lang="en-US" sz="1500" dirty="0"/>
              <a:t> of Geography </a:t>
            </a:r>
          </a:p>
          <a:p>
            <a:pPr lvl="0">
              <a:spcBef>
                <a:spcPts val="0"/>
              </a:spcBef>
              <a:spcAft>
                <a:spcPts val="300"/>
              </a:spcAft>
            </a:pPr>
            <a:r>
              <a:rPr lang="en-US" sz="1500" dirty="0" smtClean="0"/>
              <a:t>Christopher </a:t>
            </a:r>
            <a:r>
              <a:rPr lang="en-US" sz="1500" dirty="0"/>
              <a:t>Bentley, Faculty of Education, PhD </a:t>
            </a:r>
            <a:r>
              <a:rPr lang="en-US" sz="1500" dirty="0" smtClean="0"/>
              <a:t>candidate</a:t>
            </a:r>
            <a:endParaRPr lang="en-US" sz="1500" dirty="0"/>
          </a:p>
          <a:p>
            <a:pPr lvl="0">
              <a:spcBef>
                <a:spcPts val="0"/>
              </a:spcBef>
              <a:spcAft>
                <a:spcPts val="300"/>
              </a:spcAft>
            </a:pPr>
            <a:r>
              <a:rPr lang="en-US" sz="1500" dirty="0"/>
              <a:t>Kean Birch, Faculty of LA&amp;PS, </a:t>
            </a:r>
            <a:r>
              <a:rPr lang="en-US" sz="1500" dirty="0" err="1"/>
              <a:t>Dept</a:t>
            </a:r>
            <a:r>
              <a:rPr lang="en-US" sz="1500" dirty="0"/>
              <a:t> of Social Science </a:t>
            </a:r>
            <a:endParaRPr lang="en-US" sz="1500" dirty="0" smtClean="0"/>
          </a:p>
          <a:p>
            <a:pPr lvl="0">
              <a:spcBef>
                <a:spcPts val="0"/>
              </a:spcBef>
              <a:spcAft>
                <a:spcPts val="300"/>
              </a:spcAft>
            </a:pPr>
            <a:r>
              <a:rPr lang="en-US" sz="1500" dirty="0" smtClean="0"/>
              <a:t>Ian </a:t>
            </a:r>
            <a:r>
              <a:rPr lang="en-US" sz="1500" dirty="0"/>
              <a:t>Garrett, Faculty of Fine Arts, </a:t>
            </a:r>
            <a:r>
              <a:rPr lang="en-US" sz="1500" dirty="0" err="1"/>
              <a:t>Dept</a:t>
            </a:r>
            <a:r>
              <a:rPr lang="en-US" sz="1500" dirty="0"/>
              <a:t> of Theatre </a:t>
            </a:r>
            <a:endParaRPr lang="en-US" sz="1500" dirty="0" smtClean="0"/>
          </a:p>
          <a:p>
            <a:pPr lvl="0">
              <a:spcBef>
                <a:spcPts val="0"/>
              </a:spcBef>
              <a:spcAft>
                <a:spcPts val="300"/>
              </a:spcAft>
            </a:pPr>
            <a:r>
              <a:rPr lang="en-US" sz="1500" dirty="0" err="1" smtClean="0"/>
              <a:t>Atifa</a:t>
            </a:r>
            <a:r>
              <a:rPr lang="en-US" sz="1500" dirty="0" smtClean="0"/>
              <a:t> </a:t>
            </a:r>
            <a:r>
              <a:rPr lang="en-US" sz="1500" dirty="0"/>
              <a:t>Karim, Faculty of Environmental Studies, Undergraduate Student </a:t>
            </a:r>
            <a:endParaRPr lang="en-US" sz="1500" dirty="0" smtClean="0"/>
          </a:p>
          <a:p>
            <a:pPr lvl="0">
              <a:spcBef>
                <a:spcPts val="0"/>
              </a:spcBef>
              <a:spcAft>
                <a:spcPts val="300"/>
              </a:spcAft>
            </a:pPr>
            <a:r>
              <a:rPr lang="en-US" sz="1500" dirty="0" err="1" smtClean="0"/>
              <a:t>Sushanta</a:t>
            </a:r>
            <a:r>
              <a:rPr lang="en-US" sz="1500" dirty="0" smtClean="0"/>
              <a:t> </a:t>
            </a:r>
            <a:r>
              <a:rPr lang="en-US" sz="1500" dirty="0" err="1"/>
              <a:t>Mitra</a:t>
            </a:r>
            <a:r>
              <a:rPr lang="en-US" sz="1500" dirty="0"/>
              <a:t>, </a:t>
            </a:r>
            <a:r>
              <a:rPr lang="en-US" sz="1500" dirty="0" err="1"/>
              <a:t>Lassonde</a:t>
            </a:r>
            <a:r>
              <a:rPr lang="en-US" sz="1500" dirty="0"/>
              <a:t> School of Engineering, </a:t>
            </a:r>
            <a:r>
              <a:rPr lang="en-US" sz="1500" dirty="0" err="1"/>
              <a:t>Dept</a:t>
            </a:r>
            <a:r>
              <a:rPr lang="en-US" sz="1500" dirty="0"/>
              <a:t> of Mechanical Engineering </a:t>
            </a:r>
          </a:p>
          <a:p>
            <a:pPr lvl="0">
              <a:spcBef>
                <a:spcPts val="0"/>
              </a:spcBef>
              <a:spcAft>
                <a:spcPts val="300"/>
              </a:spcAft>
            </a:pPr>
            <a:r>
              <a:rPr lang="en-US" sz="1500" dirty="0" smtClean="0"/>
              <a:t>Carla </a:t>
            </a:r>
            <a:r>
              <a:rPr lang="en-US" sz="1500" dirty="0" err="1"/>
              <a:t>Lipsig-Mumme</a:t>
            </a:r>
            <a:r>
              <a:rPr lang="en-US" sz="1500" dirty="0"/>
              <a:t>, Faculty of LA&amp;PS, </a:t>
            </a:r>
            <a:r>
              <a:rPr lang="en-US" sz="1500" dirty="0" err="1"/>
              <a:t>Dept</a:t>
            </a:r>
            <a:r>
              <a:rPr lang="en-US" sz="1500" dirty="0"/>
              <a:t> of Social Science </a:t>
            </a:r>
          </a:p>
          <a:p>
            <a:pPr lvl="0">
              <a:spcBef>
                <a:spcPts val="0"/>
              </a:spcBef>
              <a:spcAft>
                <a:spcPts val="300"/>
              </a:spcAft>
            </a:pPr>
            <a:r>
              <a:rPr lang="en-US" sz="1500" dirty="0" smtClean="0"/>
              <a:t>Joanna Robinson, </a:t>
            </a:r>
            <a:r>
              <a:rPr lang="en-US" sz="1500" dirty="0" err="1" smtClean="0"/>
              <a:t>Glendon</a:t>
            </a:r>
            <a:r>
              <a:rPr lang="en-US" sz="1500" dirty="0" smtClean="0"/>
              <a:t> College, </a:t>
            </a:r>
            <a:r>
              <a:rPr lang="en-US" sz="1500" dirty="0" err="1" smtClean="0"/>
              <a:t>Dept</a:t>
            </a:r>
            <a:r>
              <a:rPr lang="en-US" sz="1500" dirty="0" smtClean="0"/>
              <a:t> of Sociology</a:t>
            </a:r>
          </a:p>
          <a:p>
            <a:pPr lvl="0">
              <a:spcBef>
                <a:spcPts val="0"/>
              </a:spcBef>
              <a:spcAft>
                <a:spcPts val="300"/>
              </a:spcAft>
            </a:pPr>
            <a:r>
              <a:rPr lang="en-US" sz="1500" dirty="0" smtClean="0"/>
              <a:t>Cate </a:t>
            </a:r>
            <a:r>
              <a:rPr lang="en-US" sz="1500" dirty="0"/>
              <a:t>Sandilands, Faculty of Environmental Studies </a:t>
            </a:r>
          </a:p>
          <a:p>
            <a:pPr lvl="0">
              <a:spcBef>
                <a:spcPts val="0"/>
              </a:spcBef>
              <a:spcAft>
                <a:spcPts val="300"/>
              </a:spcAft>
            </a:pPr>
            <a:r>
              <a:rPr lang="en-US" sz="1500" dirty="0" smtClean="0"/>
              <a:t>Chandra </a:t>
            </a:r>
            <a:r>
              <a:rPr lang="en-US" sz="1500" dirty="0"/>
              <a:t>Sharma, Toronto and Region Conservation, Watershed Specialist &amp; Senior Manager Climate Programs </a:t>
            </a:r>
            <a:endParaRPr lang="en-US" sz="1500" dirty="0" smtClean="0"/>
          </a:p>
          <a:p>
            <a:pPr lvl="0">
              <a:spcBef>
                <a:spcPts val="0"/>
              </a:spcBef>
              <a:spcAft>
                <a:spcPts val="300"/>
              </a:spcAft>
            </a:pPr>
            <a:r>
              <a:rPr lang="en-US" sz="1500" dirty="0" err="1" smtClean="0"/>
              <a:t>Sapna</a:t>
            </a:r>
            <a:r>
              <a:rPr lang="en-US" sz="1500" dirty="0" smtClean="0"/>
              <a:t> Sharma, Faculty of Science, </a:t>
            </a:r>
            <a:r>
              <a:rPr lang="en-US" sz="1500" dirty="0" err="1" smtClean="0"/>
              <a:t>Dept</a:t>
            </a:r>
            <a:r>
              <a:rPr lang="en-US" sz="1500" dirty="0" smtClean="0"/>
              <a:t> of Biology</a:t>
            </a:r>
            <a:endParaRPr lang="en-US" sz="1500" dirty="0"/>
          </a:p>
          <a:p>
            <a:pPr lvl="0"/>
            <a:endParaRPr lang="en-US" sz="1600" dirty="0"/>
          </a:p>
          <a:p>
            <a:pPr marL="0" indent="0">
              <a:buNone/>
            </a:pPr>
            <a:r>
              <a:rPr lang="en-CA" sz="1600" b="1" u="sng" dirty="0" smtClean="0"/>
              <a:t> </a:t>
            </a:r>
          </a:p>
        </p:txBody>
      </p:sp>
    </p:spTree>
    <p:extLst>
      <p:ext uri="{BB962C8B-B14F-4D97-AF65-F5344CB8AC3E}">
        <p14:creationId xmlns:p14="http://schemas.microsoft.com/office/powerpoint/2010/main" val="525075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4888706" y="1943100"/>
            <a:ext cx="1095251" cy="784830"/>
          </a:xfrm>
          <a:prstGeom prst="rect">
            <a:avLst/>
          </a:prstGeom>
          <a:noFill/>
        </p:spPr>
        <p:txBody>
          <a:bodyPr wrap="square" rtlCol="0">
            <a:spAutoFit/>
          </a:bodyPr>
          <a:lstStyle/>
          <a:p>
            <a:r>
              <a:rPr lang="en-US" sz="900" b="1" dirty="0" smtClean="0"/>
              <a:t>Possible meetings: Nov.5</a:t>
            </a:r>
            <a:r>
              <a:rPr lang="en-US" sz="900" b="1" dirty="0"/>
              <a:t>, 1-3pm</a:t>
            </a:r>
          </a:p>
          <a:p>
            <a:r>
              <a:rPr lang="en-US" sz="900" b="1" dirty="0"/>
              <a:t>Dec.9, 1-3pm</a:t>
            </a:r>
          </a:p>
          <a:p>
            <a:endParaRPr lang="en-US" dirty="0"/>
          </a:p>
        </p:txBody>
      </p:sp>
      <p:sp>
        <p:nvSpPr>
          <p:cNvPr id="2" name="Title 1"/>
          <p:cNvSpPr>
            <a:spLocks noGrp="1"/>
          </p:cNvSpPr>
          <p:nvPr>
            <p:ph type="title"/>
          </p:nvPr>
        </p:nvSpPr>
        <p:spPr/>
        <p:txBody>
          <a:bodyPr>
            <a:normAutofit/>
          </a:bodyPr>
          <a:lstStyle/>
          <a:p>
            <a:pPr algn="ctr"/>
            <a:r>
              <a:rPr lang="en-US" sz="2800" dirty="0" smtClean="0">
                <a:latin typeface="Calibri" pitchFamily="34" charset="0"/>
                <a:cs typeface="Calibri" pitchFamily="34" charset="0"/>
              </a:rPr>
              <a:t>Consultations (Phase I)</a:t>
            </a:r>
            <a:endParaRPr lang="en-US" sz="2800" dirty="0">
              <a:latin typeface="Calibri" pitchFamily="34" charset="0"/>
              <a:cs typeface="Calibri" pitchFamily="34" charset="0"/>
            </a:endParaRPr>
          </a:p>
        </p:txBody>
      </p:sp>
      <p:sp>
        <p:nvSpPr>
          <p:cNvPr id="10" name="Rounded Rectangle 9"/>
          <p:cNvSpPr/>
          <p:nvPr/>
        </p:nvSpPr>
        <p:spPr>
          <a:xfrm>
            <a:off x="380754" y="1128668"/>
            <a:ext cx="1371846" cy="647700"/>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814512" y="1143000"/>
            <a:ext cx="1371846" cy="64770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257181" y="1152525"/>
            <a:ext cx="1371846" cy="64770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747843" y="1171575"/>
            <a:ext cx="1371846" cy="64770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228981" y="1176115"/>
            <a:ext cx="1371846" cy="64770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300166" y="2083274"/>
            <a:ext cx="1371846" cy="64770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759749" y="2552700"/>
            <a:ext cx="1371846" cy="64770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202290" y="4029074"/>
            <a:ext cx="1771896" cy="1076325"/>
          </a:xfrm>
          <a:prstGeom prst="ellipse">
            <a:avLst/>
          </a:prstGeom>
          <a:solidFill>
            <a:srgbClr val="E9F1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2567356" y="4487862"/>
            <a:ext cx="1238004" cy="158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61716" y="1278523"/>
            <a:ext cx="1209921" cy="276999"/>
          </a:xfrm>
          <a:prstGeom prst="rect">
            <a:avLst/>
          </a:prstGeom>
          <a:noFill/>
        </p:spPr>
        <p:txBody>
          <a:bodyPr wrap="square" rtlCol="0">
            <a:spAutoFit/>
          </a:bodyPr>
          <a:lstStyle/>
          <a:p>
            <a:pPr algn="ctr"/>
            <a:r>
              <a:rPr lang="en-US" sz="1150" b="1" dirty="0" smtClean="0"/>
              <a:t>Faculty</a:t>
            </a:r>
            <a:r>
              <a:rPr lang="en-US" sz="1150" dirty="0" smtClean="0"/>
              <a:t> </a:t>
            </a:r>
            <a:r>
              <a:rPr lang="en-US" sz="1150" b="1" dirty="0" smtClean="0"/>
              <a:t>Councils</a:t>
            </a:r>
            <a:endParaRPr lang="en-US" sz="1150" b="1" dirty="0"/>
          </a:p>
        </p:txBody>
      </p:sp>
      <p:sp>
        <p:nvSpPr>
          <p:cNvPr id="21" name="TextBox 20"/>
          <p:cNvSpPr txBox="1"/>
          <p:nvPr/>
        </p:nvSpPr>
        <p:spPr>
          <a:xfrm>
            <a:off x="6309942" y="1213754"/>
            <a:ext cx="1209921" cy="646331"/>
          </a:xfrm>
          <a:prstGeom prst="rect">
            <a:avLst/>
          </a:prstGeom>
          <a:noFill/>
        </p:spPr>
        <p:txBody>
          <a:bodyPr wrap="square" rtlCol="0">
            <a:spAutoFit/>
          </a:bodyPr>
          <a:lstStyle/>
          <a:p>
            <a:pPr algn="ctr"/>
            <a:r>
              <a:rPr lang="en-US" sz="1150" b="1" dirty="0" smtClean="0"/>
              <a:t>Council of Research Directors</a:t>
            </a:r>
            <a:endParaRPr lang="en-US" sz="1150" b="1" dirty="0"/>
          </a:p>
        </p:txBody>
      </p:sp>
      <p:sp>
        <p:nvSpPr>
          <p:cNvPr id="22" name="TextBox 21"/>
          <p:cNvSpPr txBox="1"/>
          <p:nvPr/>
        </p:nvSpPr>
        <p:spPr>
          <a:xfrm>
            <a:off x="4828805" y="1317100"/>
            <a:ext cx="1209921" cy="276999"/>
          </a:xfrm>
          <a:prstGeom prst="rect">
            <a:avLst/>
          </a:prstGeom>
          <a:noFill/>
        </p:spPr>
        <p:txBody>
          <a:bodyPr wrap="square" rtlCol="0">
            <a:spAutoFit/>
          </a:bodyPr>
          <a:lstStyle/>
          <a:p>
            <a:r>
              <a:rPr lang="en-US" sz="1150" b="1" dirty="0" smtClean="0"/>
              <a:t>Deans</a:t>
            </a:r>
            <a:r>
              <a:rPr lang="en-US" sz="1150" dirty="0" smtClean="0"/>
              <a:t> </a:t>
            </a:r>
            <a:r>
              <a:rPr lang="en-US" sz="1150" b="1" dirty="0" smtClean="0"/>
              <a:t>Meetings</a:t>
            </a:r>
            <a:endParaRPr lang="en-US" sz="1150" b="1" dirty="0"/>
          </a:p>
        </p:txBody>
      </p:sp>
      <p:sp>
        <p:nvSpPr>
          <p:cNvPr id="23" name="TextBox 22"/>
          <p:cNvSpPr txBox="1"/>
          <p:nvPr/>
        </p:nvSpPr>
        <p:spPr>
          <a:xfrm>
            <a:off x="3380883" y="1319540"/>
            <a:ext cx="1209921" cy="276999"/>
          </a:xfrm>
          <a:prstGeom prst="rect">
            <a:avLst/>
          </a:prstGeom>
          <a:noFill/>
        </p:spPr>
        <p:txBody>
          <a:bodyPr wrap="square" rtlCol="0">
            <a:spAutoFit/>
          </a:bodyPr>
          <a:lstStyle/>
          <a:p>
            <a:pPr algn="ctr"/>
            <a:r>
              <a:rPr lang="en-US" sz="1150" b="1" dirty="0" smtClean="0"/>
              <a:t>Student</a:t>
            </a:r>
            <a:r>
              <a:rPr lang="en-US" sz="1150" dirty="0" smtClean="0"/>
              <a:t> </a:t>
            </a:r>
            <a:r>
              <a:rPr lang="en-US" sz="1150" b="1" dirty="0" smtClean="0"/>
              <a:t>Groups</a:t>
            </a:r>
            <a:endParaRPr lang="en-US" sz="1150" b="1" dirty="0"/>
          </a:p>
        </p:txBody>
      </p:sp>
      <p:sp>
        <p:nvSpPr>
          <p:cNvPr id="24" name="TextBox 23"/>
          <p:cNvSpPr txBox="1"/>
          <p:nvPr/>
        </p:nvSpPr>
        <p:spPr>
          <a:xfrm>
            <a:off x="1895475" y="1176115"/>
            <a:ext cx="1209921" cy="646331"/>
          </a:xfrm>
          <a:prstGeom prst="rect">
            <a:avLst/>
          </a:prstGeom>
          <a:noFill/>
        </p:spPr>
        <p:txBody>
          <a:bodyPr wrap="square" rtlCol="0">
            <a:spAutoFit/>
          </a:bodyPr>
          <a:lstStyle/>
          <a:p>
            <a:pPr algn="ctr"/>
            <a:r>
              <a:rPr lang="en-US" sz="1150" b="1" dirty="0" smtClean="0"/>
              <a:t>President’s Sustainability Council</a:t>
            </a:r>
            <a:endParaRPr lang="en-US" sz="1150" b="1" dirty="0"/>
          </a:p>
        </p:txBody>
      </p:sp>
      <p:sp>
        <p:nvSpPr>
          <p:cNvPr id="25" name="Rounded Rectangle 24"/>
          <p:cNvSpPr/>
          <p:nvPr/>
        </p:nvSpPr>
        <p:spPr>
          <a:xfrm>
            <a:off x="7677027" y="1176115"/>
            <a:ext cx="1371846" cy="64770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57989" y="1181695"/>
            <a:ext cx="1209921" cy="623248"/>
          </a:xfrm>
          <a:prstGeom prst="rect">
            <a:avLst/>
          </a:prstGeom>
          <a:noFill/>
        </p:spPr>
        <p:txBody>
          <a:bodyPr wrap="square" rtlCol="0">
            <a:spAutoFit/>
          </a:bodyPr>
          <a:lstStyle/>
          <a:p>
            <a:pPr algn="ctr"/>
            <a:r>
              <a:rPr lang="en-US" sz="1150" b="1" dirty="0" smtClean="0"/>
              <a:t>Academic Policy, Planning &amp; Research </a:t>
            </a:r>
            <a:r>
              <a:rPr lang="en-US" sz="1150" b="1" dirty="0" err="1" smtClean="0"/>
              <a:t>Cttee</a:t>
            </a:r>
            <a:r>
              <a:rPr lang="en-US" sz="1150" b="1" dirty="0" smtClean="0"/>
              <a:t>.</a:t>
            </a:r>
            <a:endParaRPr lang="en-US" sz="1150" b="1" dirty="0"/>
          </a:p>
        </p:txBody>
      </p:sp>
      <p:sp>
        <p:nvSpPr>
          <p:cNvPr id="30" name="TextBox 29"/>
          <p:cNvSpPr txBox="1"/>
          <p:nvPr/>
        </p:nvSpPr>
        <p:spPr>
          <a:xfrm>
            <a:off x="3381129" y="2107726"/>
            <a:ext cx="1209921" cy="623248"/>
          </a:xfrm>
          <a:prstGeom prst="rect">
            <a:avLst/>
          </a:prstGeom>
          <a:noFill/>
        </p:spPr>
        <p:txBody>
          <a:bodyPr wrap="square" rtlCol="0">
            <a:spAutoFit/>
          </a:bodyPr>
          <a:lstStyle/>
          <a:p>
            <a:pPr algn="ctr"/>
            <a:r>
              <a:rPr lang="en-US" sz="1150" b="1" dirty="0" err="1" smtClean="0"/>
              <a:t>Eg</a:t>
            </a:r>
            <a:r>
              <a:rPr lang="en-US" sz="1150" b="1" dirty="0" smtClean="0"/>
              <a:t>: GSA</a:t>
            </a:r>
          </a:p>
          <a:p>
            <a:pPr algn="ctr"/>
            <a:r>
              <a:rPr lang="en-US" sz="1150" b="1" dirty="0" smtClean="0"/>
              <a:t>York Federation of Students</a:t>
            </a:r>
            <a:endParaRPr lang="en-US" sz="1150" b="1" dirty="0"/>
          </a:p>
        </p:txBody>
      </p:sp>
      <p:sp>
        <p:nvSpPr>
          <p:cNvPr id="31" name="TextBox 30"/>
          <p:cNvSpPr txBox="1"/>
          <p:nvPr/>
        </p:nvSpPr>
        <p:spPr>
          <a:xfrm>
            <a:off x="4909768" y="2677582"/>
            <a:ext cx="1209921" cy="446276"/>
          </a:xfrm>
          <a:prstGeom prst="rect">
            <a:avLst/>
          </a:prstGeom>
          <a:noFill/>
        </p:spPr>
        <p:txBody>
          <a:bodyPr wrap="square" rtlCol="0">
            <a:spAutoFit/>
          </a:bodyPr>
          <a:lstStyle/>
          <a:p>
            <a:pPr algn="ctr"/>
            <a:r>
              <a:rPr lang="en-US" sz="1150" b="1" dirty="0" smtClean="0"/>
              <a:t>Associate Deans Research </a:t>
            </a:r>
            <a:r>
              <a:rPr lang="en-US" sz="1150" b="1" dirty="0" err="1" smtClean="0"/>
              <a:t>Cttee</a:t>
            </a:r>
            <a:r>
              <a:rPr lang="en-US" sz="1100" b="1" dirty="0" smtClean="0"/>
              <a:t>.</a:t>
            </a:r>
            <a:endParaRPr lang="en-US" sz="1100" b="1" dirty="0"/>
          </a:p>
        </p:txBody>
      </p:sp>
      <p:sp>
        <p:nvSpPr>
          <p:cNvPr id="32" name="TextBox 31"/>
          <p:cNvSpPr txBox="1"/>
          <p:nvPr/>
        </p:nvSpPr>
        <p:spPr>
          <a:xfrm>
            <a:off x="4128286" y="4255613"/>
            <a:ext cx="1845900" cy="623248"/>
          </a:xfrm>
          <a:prstGeom prst="rect">
            <a:avLst/>
          </a:prstGeom>
          <a:noFill/>
        </p:spPr>
        <p:txBody>
          <a:bodyPr wrap="square" rtlCol="0">
            <a:spAutoFit/>
          </a:bodyPr>
          <a:lstStyle/>
          <a:p>
            <a:pPr algn="ctr"/>
            <a:r>
              <a:rPr lang="en-US" sz="1150" b="1" dirty="0" smtClean="0"/>
              <a:t>Continuous Feedback via Task Force website: taskforce.info.yorku.ca</a:t>
            </a:r>
            <a:endParaRPr lang="en-US" sz="1150" b="1" dirty="0"/>
          </a:p>
        </p:txBody>
      </p:sp>
      <p:sp>
        <p:nvSpPr>
          <p:cNvPr id="33" name="TextBox 32"/>
          <p:cNvSpPr txBox="1"/>
          <p:nvPr/>
        </p:nvSpPr>
        <p:spPr>
          <a:xfrm>
            <a:off x="380754" y="1944685"/>
            <a:ext cx="1433758" cy="2723823"/>
          </a:xfrm>
          <a:prstGeom prst="rect">
            <a:avLst/>
          </a:prstGeom>
          <a:noFill/>
        </p:spPr>
        <p:txBody>
          <a:bodyPr wrap="square" rtlCol="0">
            <a:spAutoFit/>
          </a:bodyPr>
          <a:lstStyle/>
          <a:p>
            <a:r>
              <a:rPr lang="en-US" sz="900" b="1" dirty="0" smtClean="0"/>
              <a:t>Science Oct. 14, 3:30pm</a:t>
            </a:r>
          </a:p>
          <a:p>
            <a:r>
              <a:rPr lang="en-US" sz="900" b="1" dirty="0"/>
              <a:t>Fine Arts- Oct. 15, </a:t>
            </a:r>
            <a:r>
              <a:rPr lang="en-US" sz="900" b="1" dirty="0" smtClean="0"/>
              <a:t>12:30pm</a:t>
            </a:r>
          </a:p>
          <a:p>
            <a:r>
              <a:rPr lang="en-US" sz="900" b="1" dirty="0" err="1"/>
              <a:t>Glendon</a:t>
            </a:r>
            <a:r>
              <a:rPr lang="en-US" sz="900" b="1" dirty="0"/>
              <a:t>- Oct.17, 1:30pm</a:t>
            </a:r>
          </a:p>
          <a:p>
            <a:r>
              <a:rPr lang="en-US" sz="900" b="1" smtClean="0"/>
              <a:t>Health- </a:t>
            </a:r>
            <a:r>
              <a:rPr lang="en-US" sz="900" b="1" dirty="0"/>
              <a:t>Nov. 5, 3pm</a:t>
            </a:r>
          </a:p>
          <a:p>
            <a:r>
              <a:rPr lang="en-US" sz="900" b="1" dirty="0" err="1"/>
              <a:t>Osgoode</a:t>
            </a:r>
            <a:r>
              <a:rPr lang="en-US" sz="900" b="1" dirty="0"/>
              <a:t>- Nov. 10, </a:t>
            </a:r>
            <a:r>
              <a:rPr lang="en-US" sz="900" b="1" dirty="0" smtClean="0"/>
              <a:t>12:30pm</a:t>
            </a:r>
          </a:p>
          <a:p>
            <a:r>
              <a:rPr lang="en-US" sz="900" b="1" dirty="0"/>
              <a:t>Libraries- Nov. 11, </a:t>
            </a:r>
            <a:r>
              <a:rPr lang="en-US" sz="900" b="1" dirty="0" smtClean="0"/>
              <a:t>2pm</a:t>
            </a:r>
          </a:p>
          <a:p>
            <a:r>
              <a:rPr lang="en-US" sz="900" b="1" dirty="0"/>
              <a:t>LA&amp;PS- Nov.13, 3pm</a:t>
            </a:r>
          </a:p>
          <a:p>
            <a:r>
              <a:rPr lang="en-US" sz="900" b="1" dirty="0"/>
              <a:t>Education- Nov.14, 9:30am</a:t>
            </a:r>
          </a:p>
          <a:p>
            <a:r>
              <a:rPr lang="en-US" sz="900" b="1" dirty="0"/>
              <a:t>Environmental Studies- Dec. 4, 12:45pm</a:t>
            </a:r>
          </a:p>
          <a:p>
            <a:r>
              <a:rPr lang="en-US" sz="900" b="1" dirty="0" err="1"/>
              <a:t>Schulich</a:t>
            </a:r>
            <a:r>
              <a:rPr lang="en-US" sz="900" b="1" dirty="0"/>
              <a:t>- </a:t>
            </a:r>
            <a:r>
              <a:rPr lang="en-US" sz="900" b="1" dirty="0" smtClean="0"/>
              <a:t>Feb.13, 11:30am</a:t>
            </a:r>
            <a:r>
              <a:rPr lang="en-US" sz="900" b="1" dirty="0"/>
              <a:t>	</a:t>
            </a:r>
          </a:p>
          <a:p>
            <a:r>
              <a:rPr lang="en-US" sz="900" b="1" dirty="0"/>
              <a:t> </a:t>
            </a:r>
          </a:p>
          <a:p>
            <a:r>
              <a:rPr lang="en-US" sz="900" b="1" dirty="0"/>
              <a:t>LA&amp;PS Committee on Research, Policy &amp; Planning- TBC</a:t>
            </a:r>
          </a:p>
        </p:txBody>
      </p:sp>
      <p:sp>
        <p:nvSpPr>
          <p:cNvPr id="34" name="TextBox 33"/>
          <p:cNvSpPr txBox="1"/>
          <p:nvPr/>
        </p:nvSpPr>
        <p:spPr>
          <a:xfrm>
            <a:off x="4888706" y="3268965"/>
            <a:ext cx="1209921" cy="784830"/>
          </a:xfrm>
          <a:prstGeom prst="rect">
            <a:avLst/>
          </a:prstGeom>
          <a:noFill/>
        </p:spPr>
        <p:txBody>
          <a:bodyPr wrap="square" rtlCol="0">
            <a:spAutoFit/>
          </a:bodyPr>
          <a:lstStyle/>
          <a:p>
            <a:r>
              <a:rPr lang="en-US" sz="900" b="1" dirty="0" smtClean="0"/>
              <a:t>Possible meetings:</a:t>
            </a:r>
          </a:p>
          <a:p>
            <a:r>
              <a:rPr lang="en-US" sz="900" b="1" dirty="0" smtClean="0"/>
              <a:t>Nov.12</a:t>
            </a:r>
            <a:r>
              <a:rPr lang="en-US" sz="900" b="1" dirty="0"/>
              <a:t>, 1-3pm</a:t>
            </a:r>
          </a:p>
          <a:p>
            <a:r>
              <a:rPr lang="en-US" sz="900" b="1" dirty="0"/>
              <a:t>Dec.3, 1-3pm</a:t>
            </a:r>
          </a:p>
          <a:p>
            <a:endParaRPr lang="en-US" dirty="0"/>
          </a:p>
        </p:txBody>
      </p:sp>
      <p:sp>
        <p:nvSpPr>
          <p:cNvPr id="36" name="TextBox 35"/>
          <p:cNvSpPr txBox="1"/>
          <p:nvPr/>
        </p:nvSpPr>
        <p:spPr>
          <a:xfrm>
            <a:off x="7677027" y="1999045"/>
            <a:ext cx="1371846" cy="646331"/>
          </a:xfrm>
          <a:prstGeom prst="rect">
            <a:avLst/>
          </a:prstGeom>
          <a:noFill/>
        </p:spPr>
        <p:txBody>
          <a:bodyPr wrap="square" rtlCol="0">
            <a:spAutoFit/>
          </a:bodyPr>
          <a:lstStyle/>
          <a:p>
            <a:r>
              <a:rPr lang="en-US" sz="900" b="1" dirty="0" smtClean="0"/>
              <a:t>Dec</a:t>
            </a:r>
            <a:r>
              <a:rPr lang="en-US" sz="900" b="1" dirty="0"/>
              <a:t>. 4, 9:30-11:30am</a:t>
            </a:r>
          </a:p>
          <a:p>
            <a:r>
              <a:rPr lang="en-US" sz="900" b="1" dirty="0"/>
              <a:t> </a:t>
            </a:r>
          </a:p>
          <a:p>
            <a:endParaRPr lang="en-US" dirty="0"/>
          </a:p>
        </p:txBody>
      </p:sp>
      <p:sp>
        <p:nvSpPr>
          <p:cNvPr id="28" name="TextBox 27"/>
          <p:cNvSpPr txBox="1"/>
          <p:nvPr/>
        </p:nvSpPr>
        <p:spPr>
          <a:xfrm>
            <a:off x="1952809" y="1999045"/>
            <a:ext cx="1095251" cy="507831"/>
          </a:xfrm>
          <a:prstGeom prst="rect">
            <a:avLst/>
          </a:prstGeom>
          <a:noFill/>
        </p:spPr>
        <p:txBody>
          <a:bodyPr wrap="square" rtlCol="0">
            <a:spAutoFit/>
          </a:bodyPr>
          <a:lstStyle/>
          <a:p>
            <a:r>
              <a:rPr lang="en-US" sz="900" b="1" dirty="0" smtClean="0"/>
              <a:t>December meeting</a:t>
            </a:r>
            <a:endParaRPr lang="en-US" sz="900" b="1" dirty="0"/>
          </a:p>
          <a:p>
            <a:endParaRPr lang="en-US" dirty="0"/>
          </a:p>
        </p:txBody>
      </p:sp>
    </p:spTree>
    <p:extLst>
      <p:ext uri="{BB962C8B-B14F-4D97-AF65-F5344CB8AC3E}">
        <p14:creationId xmlns:p14="http://schemas.microsoft.com/office/powerpoint/2010/main" val="3305009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a:off x="5433764" y="2531669"/>
            <a:ext cx="1" cy="1203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953244" y="2406625"/>
            <a:ext cx="1" cy="120335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554" y="219711"/>
            <a:ext cx="8159218" cy="694689"/>
          </a:xfrm>
        </p:spPr>
        <p:txBody>
          <a:bodyPr>
            <a:normAutofit/>
          </a:bodyPr>
          <a:lstStyle/>
          <a:p>
            <a:pPr algn="ctr"/>
            <a:r>
              <a:rPr lang="en-US" sz="2800" dirty="0" smtClean="0">
                <a:latin typeface="Calibri" pitchFamily="34" charset="0"/>
                <a:cs typeface="Calibri" pitchFamily="34" charset="0"/>
              </a:rPr>
              <a:t>Consultations (Phase II)</a:t>
            </a:r>
            <a:endParaRPr lang="en-US" sz="2800" dirty="0">
              <a:latin typeface="Calibri" pitchFamily="34" charset="0"/>
              <a:cs typeface="Calibri" pitchFamily="34" charset="0"/>
            </a:endParaRPr>
          </a:p>
        </p:txBody>
      </p:sp>
      <p:sp>
        <p:nvSpPr>
          <p:cNvPr id="10" name="Rounded Rectangle 9"/>
          <p:cNvSpPr/>
          <p:nvPr/>
        </p:nvSpPr>
        <p:spPr>
          <a:xfrm>
            <a:off x="380753" y="2458007"/>
            <a:ext cx="1371846" cy="647700"/>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851515" y="2458007"/>
            <a:ext cx="1371846" cy="64770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299920" y="2407994"/>
            <a:ext cx="1371846" cy="64770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747843" y="2407994"/>
            <a:ext cx="1371846" cy="64770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228978" y="2406625"/>
            <a:ext cx="1371846" cy="64770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67321" y="3183351"/>
            <a:ext cx="1371846" cy="64770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757978" y="3183351"/>
            <a:ext cx="1371846" cy="64770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75834" y="4533900"/>
            <a:ext cx="1771896" cy="769624"/>
          </a:xfrm>
          <a:prstGeom prst="ellipse">
            <a:avLst/>
          </a:prstGeom>
          <a:solidFill>
            <a:srgbClr val="E9F1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76509" y="4891723"/>
            <a:ext cx="1238004" cy="158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61716" y="2661880"/>
            <a:ext cx="1209921" cy="276999"/>
          </a:xfrm>
          <a:prstGeom prst="rect">
            <a:avLst/>
          </a:prstGeom>
          <a:noFill/>
        </p:spPr>
        <p:txBody>
          <a:bodyPr wrap="square" rtlCol="0">
            <a:spAutoFit/>
          </a:bodyPr>
          <a:lstStyle/>
          <a:p>
            <a:pPr algn="ctr"/>
            <a:r>
              <a:rPr lang="en-US" sz="1150" b="1" dirty="0" smtClean="0"/>
              <a:t>Faculty</a:t>
            </a:r>
            <a:r>
              <a:rPr lang="en-US" sz="1150" dirty="0" smtClean="0"/>
              <a:t> </a:t>
            </a:r>
            <a:r>
              <a:rPr lang="en-US" sz="1150" b="1" dirty="0" smtClean="0"/>
              <a:t>Councils</a:t>
            </a:r>
            <a:endParaRPr lang="en-US" sz="1150" b="1" dirty="0"/>
          </a:p>
        </p:txBody>
      </p:sp>
      <p:sp>
        <p:nvSpPr>
          <p:cNvPr id="21" name="TextBox 20"/>
          <p:cNvSpPr txBox="1"/>
          <p:nvPr/>
        </p:nvSpPr>
        <p:spPr>
          <a:xfrm>
            <a:off x="6309941" y="2409363"/>
            <a:ext cx="1209921" cy="646331"/>
          </a:xfrm>
          <a:prstGeom prst="rect">
            <a:avLst/>
          </a:prstGeom>
          <a:noFill/>
        </p:spPr>
        <p:txBody>
          <a:bodyPr wrap="square" rtlCol="0">
            <a:spAutoFit/>
          </a:bodyPr>
          <a:lstStyle/>
          <a:p>
            <a:pPr algn="ctr"/>
            <a:r>
              <a:rPr lang="en-US" sz="1150" b="1" dirty="0" smtClean="0"/>
              <a:t>Council of Research Directors</a:t>
            </a:r>
            <a:endParaRPr lang="en-US" sz="1150" b="1" dirty="0"/>
          </a:p>
        </p:txBody>
      </p:sp>
      <p:sp>
        <p:nvSpPr>
          <p:cNvPr id="23" name="TextBox 22"/>
          <p:cNvSpPr txBox="1"/>
          <p:nvPr/>
        </p:nvSpPr>
        <p:spPr>
          <a:xfrm>
            <a:off x="3348284" y="2594028"/>
            <a:ext cx="1209921" cy="276999"/>
          </a:xfrm>
          <a:prstGeom prst="rect">
            <a:avLst/>
          </a:prstGeom>
          <a:noFill/>
        </p:spPr>
        <p:txBody>
          <a:bodyPr wrap="square" rtlCol="0">
            <a:spAutoFit/>
          </a:bodyPr>
          <a:lstStyle/>
          <a:p>
            <a:pPr algn="ctr"/>
            <a:r>
              <a:rPr lang="en-US" sz="1150" b="1" dirty="0" smtClean="0"/>
              <a:t>Student</a:t>
            </a:r>
            <a:r>
              <a:rPr lang="en-US" sz="1150" dirty="0" smtClean="0"/>
              <a:t> </a:t>
            </a:r>
            <a:r>
              <a:rPr lang="en-US" sz="1150" b="1" dirty="0" smtClean="0"/>
              <a:t>Groups</a:t>
            </a:r>
            <a:endParaRPr lang="en-US" sz="1150" b="1" dirty="0"/>
          </a:p>
        </p:txBody>
      </p:sp>
      <p:sp>
        <p:nvSpPr>
          <p:cNvPr id="24" name="TextBox 23"/>
          <p:cNvSpPr txBox="1"/>
          <p:nvPr/>
        </p:nvSpPr>
        <p:spPr>
          <a:xfrm>
            <a:off x="1932477" y="2477213"/>
            <a:ext cx="1209921" cy="646331"/>
          </a:xfrm>
          <a:prstGeom prst="rect">
            <a:avLst/>
          </a:prstGeom>
          <a:noFill/>
        </p:spPr>
        <p:txBody>
          <a:bodyPr wrap="square" rtlCol="0">
            <a:spAutoFit/>
          </a:bodyPr>
          <a:lstStyle/>
          <a:p>
            <a:pPr algn="ctr"/>
            <a:r>
              <a:rPr lang="en-US" sz="1150" b="1" dirty="0" smtClean="0"/>
              <a:t>President’s Sustainability Council</a:t>
            </a:r>
            <a:endParaRPr lang="en-US" sz="1150" b="1" dirty="0"/>
          </a:p>
        </p:txBody>
      </p:sp>
      <p:sp>
        <p:nvSpPr>
          <p:cNvPr id="25" name="Rounded Rectangle 24"/>
          <p:cNvSpPr/>
          <p:nvPr/>
        </p:nvSpPr>
        <p:spPr>
          <a:xfrm>
            <a:off x="7677026" y="2406625"/>
            <a:ext cx="1371846" cy="64770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57989" y="2458007"/>
            <a:ext cx="1209921" cy="623248"/>
          </a:xfrm>
          <a:prstGeom prst="rect">
            <a:avLst/>
          </a:prstGeom>
          <a:noFill/>
        </p:spPr>
        <p:txBody>
          <a:bodyPr wrap="square" rtlCol="0">
            <a:spAutoFit/>
          </a:bodyPr>
          <a:lstStyle/>
          <a:p>
            <a:pPr algn="ctr"/>
            <a:r>
              <a:rPr lang="en-US" sz="1150" b="1" dirty="0" smtClean="0"/>
              <a:t>Academic Policy, Planning &amp; Research </a:t>
            </a:r>
            <a:r>
              <a:rPr lang="en-US" sz="1150" b="1" dirty="0" err="1" smtClean="0"/>
              <a:t>Cttee</a:t>
            </a:r>
            <a:r>
              <a:rPr lang="en-US" sz="1150" b="1" dirty="0" smtClean="0"/>
              <a:t>.</a:t>
            </a:r>
            <a:endParaRPr lang="en-US" sz="1150" b="1" dirty="0"/>
          </a:p>
        </p:txBody>
      </p:sp>
      <p:sp>
        <p:nvSpPr>
          <p:cNvPr id="30" name="TextBox 29"/>
          <p:cNvSpPr txBox="1"/>
          <p:nvPr/>
        </p:nvSpPr>
        <p:spPr>
          <a:xfrm>
            <a:off x="3348284" y="3207803"/>
            <a:ext cx="1209921" cy="623248"/>
          </a:xfrm>
          <a:prstGeom prst="rect">
            <a:avLst/>
          </a:prstGeom>
          <a:noFill/>
        </p:spPr>
        <p:txBody>
          <a:bodyPr wrap="square" rtlCol="0">
            <a:spAutoFit/>
          </a:bodyPr>
          <a:lstStyle/>
          <a:p>
            <a:pPr algn="ctr"/>
            <a:r>
              <a:rPr lang="en-US" sz="1150" b="1" dirty="0" err="1" smtClean="0"/>
              <a:t>Eg</a:t>
            </a:r>
            <a:r>
              <a:rPr lang="en-US" sz="1150" b="1" dirty="0" smtClean="0"/>
              <a:t>: GSA</a:t>
            </a:r>
          </a:p>
          <a:p>
            <a:pPr algn="ctr"/>
            <a:r>
              <a:rPr lang="en-US" sz="1150" b="1" dirty="0" smtClean="0"/>
              <a:t>York Federation of Students</a:t>
            </a:r>
            <a:endParaRPr lang="en-US" sz="1150" b="1" dirty="0"/>
          </a:p>
        </p:txBody>
      </p:sp>
      <p:sp>
        <p:nvSpPr>
          <p:cNvPr id="31" name="TextBox 30"/>
          <p:cNvSpPr txBox="1"/>
          <p:nvPr/>
        </p:nvSpPr>
        <p:spPr>
          <a:xfrm>
            <a:off x="4838940" y="3284063"/>
            <a:ext cx="1209921" cy="446276"/>
          </a:xfrm>
          <a:prstGeom prst="rect">
            <a:avLst/>
          </a:prstGeom>
          <a:noFill/>
        </p:spPr>
        <p:txBody>
          <a:bodyPr wrap="square" rtlCol="0">
            <a:spAutoFit/>
          </a:bodyPr>
          <a:lstStyle/>
          <a:p>
            <a:pPr algn="ctr"/>
            <a:r>
              <a:rPr lang="en-US" sz="1150" b="1" dirty="0" smtClean="0"/>
              <a:t>Associate Deans Research </a:t>
            </a:r>
            <a:r>
              <a:rPr lang="en-US" sz="1150" b="1" dirty="0" err="1" smtClean="0"/>
              <a:t>Cttee</a:t>
            </a:r>
            <a:r>
              <a:rPr lang="en-US" sz="1100" b="1" dirty="0" smtClean="0"/>
              <a:t>.</a:t>
            </a:r>
            <a:endParaRPr lang="en-US" sz="1100" b="1" dirty="0"/>
          </a:p>
        </p:txBody>
      </p:sp>
      <p:sp>
        <p:nvSpPr>
          <p:cNvPr id="32" name="TextBox 31"/>
          <p:cNvSpPr txBox="1"/>
          <p:nvPr/>
        </p:nvSpPr>
        <p:spPr>
          <a:xfrm>
            <a:off x="1920028" y="4695574"/>
            <a:ext cx="1845900" cy="446276"/>
          </a:xfrm>
          <a:prstGeom prst="rect">
            <a:avLst/>
          </a:prstGeom>
          <a:noFill/>
        </p:spPr>
        <p:txBody>
          <a:bodyPr wrap="square" rtlCol="0">
            <a:spAutoFit/>
          </a:bodyPr>
          <a:lstStyle/>
          <a:p>
            <a:pPr algn="ctr"/>
            <a:r>
              <a:rPr lang="en-US" sz="1150" b="1" dirty="0" smtClean="0"/>
              <a:t>Continuous Feedback via Task Force website</a:t>
            </a:r>
            <a:endParaRPr lang="en-US" sz="1150" b="1" dirty="0"/>
          </a:p>
        </p:txBody>
      </p:sp>
      <p:sp>
        <p:nvSpPr>
          <p:cNvPr id="38" name="Rounded Rectangle 37"/>
          <p:cNvSpPr/>
          <p:nvPr/>
        </p:nvSpPr>
        <p:spPr>
          <a:xfrm>
            <a:off x="4085362" y="3982480"/>
            <a:ext cx="1371846" cy="551420"/>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3867631" y="1598369"/>
            <a:ext cx="1780694" cy="64770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3419474" y="817319"/>
            <a:ext cx="2543175" cy="64770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3947866" y="4820223"/>
            <a:ext cx="1238004" cy="158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821536" y="829545"/>
            <a:ext cx="1700459" cy="623248"/>
          </a:xfrm>
          <a:prstGeom prst="rect">
            <a:avLst/>
          </a:prstGeom>
          <a:noFill/>
        </p:spPr>
        <p:txBody>
          <a:bodyPr wrap="square" rtlCol="0">
            <a:spAutoFit/>
          </a:bodyPr>
          <a:lstStyle/>
          <a:p>
            <a:pPr algn="ctr"/>
            <a:r>
              <a:rPr lang="en-US" sz="1150" b="1" dirty="0" smtClean="0"/>
              <a:t>February</a:t>
            </a:r>
          </a:p>
          <a:p>
            <a:pPr algn="ctr"/>
            <a:r>
              <a:rPr lang="en-US" sz="1150" b="1" dirty="0" smtClean="0"/>
              <a:t>Release of the Draft Review Report</a:t>
            </a:r>
            <a:endParaRPr lang="en-US" sz="1150" b="1" dirty="0"/>
          </a:p>
        </p:txBody>
      </p:sp>
      <p:sp>
        <p:nvSpPr>
          <p:cNvPr id="54" name="TextBox 53"/>
          <p:cNvSpPr txBox="1"/>
          <p:nvPr/>
        </p:nvSpPr>
        <p:spPr>
          <a:xfrm>
            <a:off x="3921056" y="1598369"/>
            <a:ext cx="1700459" cy="623248"/>
          </a:xfrm>
          <a:prstGeom prst="rect">
            <a:avLst/>
          </a:prstGeom>
          <a:noFill/>
        </p:spPr>
        <p:txBody>
          <a:bodyPr wrap="square" rtlCol="0">
            <a:spAutoFit/>
          </a:bodyPr>
          <a:lstStyle/>
          <a:p>
            <a:pPr algn="ctr"/>
            <a:r>
              <a:rPr lang="en-US" sz="1150" b="1" dirty="0" smtClean="0"/>
              <a:t>Town Hall Forum on Draft/Shell Report</a:t>
            </a:r>
          </a:p>
          <a:p>
            <a:pPr algn="ctr"/>
            <a:r>
              <a:rPr lang="en-US" sz="1150" b="1" dirty="0" smtClean="0"/>
              <a:t>February</a:t>
            </a:r>
            <a:endParaRPr lang="en-US" sz="1150" b="1" dirty="0"/>
          </a:p>
        </p:txBody>
      </p:sp>
      <p:sp>
        <p:nvSpPr>
          <p:cNvPr id="55" name="TextBox 54"/>
          <p:cNvSpPr txBox="1"/>
          <p:nvPr/>
        </p:nvSpPr>
        <p:spPr>
          <a:xfrm>
            <a:off x="4828805" y="2631132"/>
            <a:ext cx="1209921" cy="276999"/>
          </a:xfrm>
          <a:prstGeom prst="rect">
            <a:avLst/>
          </a:prstGeom>
          <a:noFill/>
        </p:spPr>
        <p:txBody>
          <a:bodyPr wrap="square" rtlCol="0">
            <a:spAutoFit/>
          </a:bodyPr>
          <a:lstStyle/>
          <a:p>
            <a:r>
              <a:rPr lang="en-US" sz="1150" b="1" dirty="0" smtClean="0"/>
              <a:t>Deans</a:t>
            </a:r>
            <a:r>
              <a:rPr lang="en-US" sz="1150" dirty="0" smtClean="0"/>
              <a:t> </a:t>
            </a:r>
            <a:r>
              <a:rPr lang="en-US" sz="1150" b="1" dirty="0" smtClean="0"/>
              <a:t>Meetings</a:t>
            </a:r>
            <a:endParaRPr lang="en-US" sz="1150" b="1" dirty="0"/>
          </a:p>
        </p:txBody>
      </p:sp>
      <p:sp>
        <p:nvSpPr>
          <p:cNvPr id="56" name="TextBox 55"/>
          <p:cNvSpPr txBox="1"/>
          <p:nvPr/>
        </p:nvSpPr>
        <p:spPr>
          <a:xfrm>
            <a:off x="3989902" y="4035052"/>
            <a:ext cx="1536152" cy="446276"/>
          </a:xfrm>
          <a:prstGeom prst="rect">
            <a:avLst/>
          </a:prstGeom>
          <a:noFill/>
        </p:spPr>
        <p:txBody>
          <a:bodyPr wrap="square" rtlCol="0">
            <a:spAutoFit/>
          </a:bodyPr>
          <a:lstStyle/>
          <a:p>
            <a:pPr algn="ctr"/>
            <a:r>
              <a:rPr lang="en-US" sz="1150" b="1" dirty="0" smtClean="0"/>
              <a:t>External Community Partners</a:t>
            </a:r>
            <a:endParaRPr lang="en-US" sz="1150" b="1" dirty="0"/>
          </a:p>
        </p:txBody>
      </p:sp>
      <p:sp>
        <p:nvSpPr>
          <p:cNvPr id="58" name="Rounded Rectangle 57"/>
          <p:cNvSpPr/>
          <p:nvPr/>
        </p:nvSpPr>
        <p:spPr>
          <a:xfrm>
            <a:off x="5466732" y="4567873"/>
            <a:ext cx="1371846" cy="64770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326237" y="4668585"/>
            <a:ext cx="1652836" cy="446276"/>
          </a:xfrm>
          <a:prstGeom prst="rect">
            <a:avLst/>
          </a:prstGeom>
          <a:noFill/>
        </p:spPr>
        <p:txBody>
          <a:bodyPr wrap="square" rtlCol="0">
            <a:spAutoFit/>
          </a:bodyPr>
          <a:lstStyle/>
          <a:p>
            <a:pPr algn="ctr"/>
            <a:r>
              <a:rPr lang="en-US" sz="1150" b="1" dirty="0" smtClean="0"/>
              <a:t>April 2015- </a:t>
            </a:r>
          </a:p>
          <a:p>
            <a:pPr algn="ctr"/>
            <a:r>
              <a:rPr lang="en-US" sz="1150" b="1" dirty="0" smtClean="0"/>
              <a:t>Final Report</a:t>
            </a:r>
            <a:endParaRPr lang="en-US" sz="1150" b="1" dirty="0"/>
          </a:p>
        </p:txBody>
      </p:sp>
    </p:spTree>
    <p:extLst>
      <p:ext uri="{BB962C8B-B14F-4D97-AF65-F5344CB8AC3E}">
        <p14:creationId xmlns:p14="http://schemas.microsoft.com/office/powerpoint/2010/main" val="438661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York University">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YorkU Image_red box">
  <a:themeElements>
    <a:clrScheme name="YorkU 1">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York University">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60785</TotalTime>
  <Words>660</Words>
  <Application>Microsoft Office PowerPoint</Application>
  <PresentationFormat>Custom</PresentationFormat>
  <Paragraphs>99</Paragraphs>
  <Slides>7</Slides>
  <Notes>7</Notes>
  <HiddenSlides>0</HiddenSlides>
  <MMClips>0</MMClip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Custom Design</vt:lpstr>
      <vt:lpstr>YorkU Image_red box</vt:lpstr>
      <vt:lpstr>1_Custom Design</vt:lpstr>
      <vt:lpstr>Office Theme</vt:lpstr>
      <vt:lpstr>      Task Force on Sustainability Research</vt:lpstr>
      <vt:lpstr>Task Force on Sustainability Research</vt:lpstr>
      <vt:lpstr>Terms of Reference</vt:lpstr>
      <vt:lpstr>Terms of Reference</vt:lpstr>
      <vt:lpstr>Membership</vt:lpstr>
      <vt:lpstr>Consultations (Phase I)</vt:lpstr>
      <vt:lpstr>Consultations (Phase 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Munro</dc:creator>
  <cp:lastModifiedBy>ctsadmin</cp:lastModifiedBy>
  <cp:revision>503</cp:revision>
  <cp:lastPrinted>2014-09-09T17:31:01Z</cp:lastPrinted>
  <dcterms:created xsi:type="dcterms:W3CDTF">2014-10-08T22:53:45Z</dcterms:created>
  <dcterms:modified xsi:type="dcterms:W3CDTF">2014-11-06T15:07:53Z</dcterms:modified>
</cp:coreProperties>
</file>